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4"/>
  </p:sldMasterIdLst>
  <p:notesMasterIdLst>
    <p:notesMasterId r:id="rId90"/>
  </p:notesMasterIdLst>
  <p:sldIdLst>
    <p:sldId id="256" r:id="rId5"/>
    <p:sldId id="257" r:id="rId6"/>
    <p:sldId id="261" r:id="rId7"/>
    <p:sldId id="259" r:id="rId8"/>
    <p:sldId id="347" r:id="rId9"/>
    <p:sldId id="263" r:id="rId10"/>
    <p:sldId id="335" r:id="rId11"/>
    <p:sldId id="348" r:id="rId12"/>
    <p:sldId id="358" r:id="rId13"/>
    <p:sldId id="344" r:id="rId14"/>
    <p:sldId id="359" r:id="rId15"/>
    <p:sldId id="336" r:id="rId16"/>
    <p:sldId id="349" r:id="rId17"/>
    <p:sldId id="351" r:id="rId18"/>
    <p:sldId id="352" r:id="rId19"/>
    <p:sldId id="355" r:id="rId20"/>
    <p:sldId id="260" r:id="rId21"/>
    <p:sldId id="282" r:id="rId22"/>
    <p:sldId id="277" r:id="rId23"/>
    <p:sldId id="258" r:id="rId24"/>
    <p:sldId id="267" r:id="rId25"/>
    <p:sldId id="266" r:id="rId26"/>
    <p:sldId id="283" r:id="rId27"/>
    <p:sldId id="272" r:id="rId28"/>
    <p:sldId id="284" r:id="rId29"/>
    <p:sldId id="281" r:id="rId30"/>
    <p:sldId id="275" r:id="rId31"/>
    <p:sldId id="313" r:id="rId32"/>
    <p:sldId id="308" r:id="rId33"/>
    <p:sldId id="337" r:id="rId34"/>
    <p:sldId id="364" r:id="rId35"/>
    <p:sldId id="365" r:id="rId36"/>
    <p:sldId id="366" r:id="rId37"/>
    <p:sldId id="368" r:id="rId38"/>
    <p:sldId id="367" r:id="rId39"/>
    <p:sldId id="369" r:id="rId40"/>
    <p:sldId id="270" r:id="rId41"/>
    <p:sldId id="310" r:id="rId42"/>
    <p:sldId id="354" r:id="rId43"/>
    <p:sldId id="271" r:id="rId44"/>
    <p:sldId id="315" r:id="rId45"/>
    <p:sldId id="309" r:id="rId46"/>
    <p:sldId id="340" r:id="rId47"/>
    <p:sldId id="339" r:id="rId48"/>
    <p:sldId id="287" r:id="rId49"/>
    <p:sldId id="288" r:id="rId50"/>
    <p:sldId id="341" r:id="rId51"/>
    <p:sldId id="289" r:id="rId52"/>
    <p:sldId id="316" r:id="rId53"/>
    <p:sldId id="356" r:id="rId54"/>
    <p:sldId id="357" r:id="rId55"/>
    <p:sldId id="293" r:id="rId56"/>
    <p:sldId id="317" r:id="rId57"/>
    <p:sldId id="343" r:id="rId58"/>
    <p:sldId id="302" r:id="rId59"/>
    <p:sldId id="296" r:id="rId60"/>
    <p:sldId id="321" r:id="rId61"/>
    <p:sldId id="286" r:id="rId62"/>
    <p:sldId id="361" r:id="rId63"/>
    <p:sldId id="301" r:id="rId64"/>
    <p:sldId id="273" r:id="rId65"/>
    <p:sldId id="318" r:id="rId66"/>
    <p:sldId id="333" r:id="rId67"/>
    <p:sldId id="303" r:id="rId68"/>
    <p:sldId id="297" r:id="rId69"/>
    <p:sldId id="323" r:id="rId70"/>
    <p:sldId id="285" r:id="rId71"/>
    <p:sldId id="278" r:id="rId72"/>
    <p:sldId id="269" r:id="rId73"/>
    <p:sldId id="324" r:id="rId74"/>
    <p:sldId id="325" r:id="rId75"/>
    <p:sldId id="274" r:id="rId76"/>
    <p:sldId id="291" r:id="rId77"/>
    <p:sldId id="290" r:id="rId78"/>
    <p:sldId id="292" r:id="rId79"/>
    <p:sldId id="363" r:id="rId80"/>
    <p:sldId id="304" r:id="rId81"/>
    <p:sldId id="298" r:id="rId82"/>
    <p:sldId id="299" r:id="rId83"/>
    <p:sldId id="330" r:id="rId84"/>
    <p:sldId id="360" r:id="rId85"/>
    <p:sldId id="326" r:id="rId86"/>
    <p:sldId id="265" r:id="rId87"/>
    <p:sldId id="345" r:id="rId88"/>
    <p:sldId id="362"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65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55819E-E804-2B25-41AB-655ED86EAA36}" v="398" dt="2025-04-11T13:16:54.1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microsoft.com/office/2016/11/relationships/changesInfo" Target="changesInfos/changesInfo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TOMASI 623" userId="S::samuel.tomasi@caf62.caf.fr::f79322c6-fa0d-49fb-81a8-9cc412966987" providerId="AD" clId="Web-{73FF979C-01AE-C717-AF7A-090BD639DFBF}"/>
    <pc:docChg chg="modSld">
      <pc:chgData name="Samuel TOMASI 623" userId="S::samuel.tomasi@caf62.caf.fr::f79322c6-fa0d-49fb-81a8-9cc412966987" providerId="AD" clId="Web-{73FF979C-01AE-C717-AF7A-090BD639DFBF}" dt="2025-03-26T15:30:53.463" v="998" actId="20577"/>
      <pc:docMkLst>
        <pc:docMk/>
      </pc:docMkLst>
      <pc:sldChg chg="modSp">
        <pc:chgData name="Samuel TOMASI 623" userId="S::samuel.tomasi@caf62.caf.fr::f79322c6-fa0d-49fb-81a8-9cc412966987" providerId="AD" clId="Web-{73FF979C-01AE-C717-AF7A-090BD639DFBF}" dt="2025-03-26T13:45:01.852" v="93" actId="20577"/>
        <pc:sldMkLst>
          <pc:docMk/>
          <pc:sldMk cId="3619202156" sldId="258"/>
        </pc:sldMkLst>
        <pc:spChg chg="mod">
          <ac:chgData name="Samuel TOMASI 623" userId="S::samuel.tomasi@caf62.caf.fr::f79322c6-fa0d-49fb-81a8-9cc412966987" providerId="AD" clId="Web-{73FF979C-01AE-C717-AF7A-090BD639DFBF}" dt="2025-03-26T13:45:01.852" v="93" actId="20577"/>
          <ac:spMkLst>
            <pc:docMk/>
            <pc:sldMk cId="3619202156" sldId="258"/>
            <ac:spMk id="8" creationId="{AE8D1081-5D5F-DBE8-198D-59456A90D2A6}"/>
          </ac:spMkLst>
        </pc:spChg>
      </pc:sldChg>
      <pc:sldChg chg="modSp">
        <pc:chgData name="Samuel TOMASI 623" userId="S::samuel.tomasi@caf62.caf.fr::f79322c6-fa0d-49fb-81a8-9cc412966987" providerId="AD" clId="Web-{73FF979C-01AE-C717-AF7A-090BD639DFBF}" dt="2025-03-26T13:40:57.249" v="38" actId="20577"/>
        <pc:sldMkLst>
          <pc:docMk/>
          <pc:sldMk cId="2262908597" sldId="260"/>
        </pc:sldMkLst>
        <pc:spChg chg="mod">
          <ac:chgData name="Samuel TOMASI 623" userId="S::samuel.tomasi@caf62.caf.fr::f79322c6-fa0d-49fb-81a8-9cc412966987" providerId="AD" clId="Web-{73FF979C-01AE-C717-AF7A-090BD639DFBF}" dt="2025-03-26T13:40:57.249" v="38" actId="20577"/>
          <ac:spMkLst>
            <pc:docMk/>
            <pc:sldMk cId="2262908597" sldId="260"/>
            <ac:spMk id="5" creationId="{DD7A3BBE-B9A8-0A59-8C94-9F1FCEAB0B14}"/>
          </ac:spMkLst>
        </pc:spChg>
      </pc:sldChg>
      <pc:sldChg chg="modSp">
        <pc:chgData name="Samuel TOMASI 623" userId="S::samuel.tomasi@caf62.caf.fr::f79322c6-fa0d-49fb-81a8-9cc412966987" providerId="AD" clId="Web-{73FF979C-01AE-C717-AF7A-090BD639DFBF}" dt="2025-03-26T13:56:13.251" v="175" actId="20577"/>
        <pc:sldMkLst>
          <pc:docMk/>
          <pc:sldMk cId="772064779" sldId="266"/>
        </pc:sldMkLst>
        <pc:spChg chg="mod">
          <ac:chgData name="Samuel TOMASI 623" userId="S::samuel.tomasi@caf62.caf.fr::f79322c6-fa0d-49fb-81a8-9cc412966987" providerId="AD" clId="Web-{73FF979C-01AE-C717-AF7A-090BD639DFBF}" dt="2025-03-26T13:56:13.251" v="175" actId="20577"/>
          <ac:spMkLst>
            <pc:docMk/>
            <pc:sldMk cId="772064779" sldId="266"/>
            <ac:spMk id="8" creationId="{AE8D1081-5D5F-DBE8-198D-59456A90D2A6}"/>
          </ac:spMkLst>
        </pc:spChg>
      </pc:sldChg>
      <pc:sldChg chg="modSp">
        <pc:chgData name="Samuel TOMASI 623" userId="S::samuel.tomasi@caf62.caf.fr::f79322c6-fa0d-49fb-81a8-9cc412966987" providerId="AD" clId="Web-{73FF979C-01AE-C717-AF7A-090BD639DFBF}" dt="2025-03-26T13:55:59.876" v="174" actId="20577"/>
        <pc:sldMkLst>
          <pc:docMk/>
          <pc:sldMk cId="2230987053" sldId="267"/>
        </pc:sldMkLst>
        <pc:spChg chg="mod">
          <ac:chgData name="Samuel TOMASI 623" userId="S::samuel.tomasi@caf62.caf.fr::f79322c6-fa0d-49fb-81a8-9cc412966987" providerId="AD" clId="Web-{73FF979C-01AE-C717-AF7A-090BD639DFBF}" dt="2025-03-26T13:55:59.876" v="174" actId="20577"/>
          <ac:spMkLst>
            <pc:docMk/>
            <pc:sldMk cId="2230987053" sldId="267"/>
            <ac:spMk id="8" creationId="{AE8D1081-5D5F-DBE8-198D-59456A90D2A6}"/>
          </ac:spMkLst>
        </pc:spChg>
      </pc:sldChg>
      <pc:sldChg chg="modSp">
        <pc:chgData name="Samuel TOMASI 623" userId="S::samuel.tomasi@caf62.caf.fr::f79322c6-fa0d-49fb-81a8-9cc412966987" providerId="AD" clId="Web-{73FF979C-01AE-C717-AF7A-090BD639DFBF}" dt="2025-03-26T14:13:43.492" v="234" actId="20577"/>
        <pc:sldMkLst>
          <pc:docMk/>
          <pc:sldMk cId="2944259562" sldId="270"/>
        </pc:sldMkLst>
        <pc:spChg chg="mod">
          <ac:chgData name="Samuel TOMASI 623" userId="S::samuel.tomasi@caf62.caf.fr::f79322c6-fa0d-49fb-81a8-9cc412966987" providerId="AD" clId="Web-{73FF979C-01AE-C717-AF7A-090BD639DFBF}" dt="2025-03-26T14:13:43.492" v="234" actId="20577"/>
          <ac:spMkLst>
            <pc:docMk/>
            <pc:sldMk cId="2944259562" sldId="270"/>
            <ac:spMk id="8" creationId="{AE8D1081-5D5F-DBE8-198D-59456A90D2A6}"/>
          </ac:spMkLst>
        </pc:spChg>
      </pc:sldChg>
      <pc:sldChg chg="modSp">
        <pc:chgData name="Samuel TOMASI 623" userId="S::samuel.tomasi@caf62.caf.fr::f79322c6-fa0d-49fb-81a8-9cc412966987" providerId="AD" clId="Web-{73FF979C-01AE-C717-AF7A-090BD639DFBF}" dt="2025-03-26T14:25:04.298" v="316" actId="20577"/>
        <pc:sldMkLst>
          <pc:docMk/>
          <pc:sldMk cId="760414365" sldId="271"/>
        </pc:sldMkLst>
        <pc:spChg chg="mod">
          <ac:chgData name="Samuel TOMASI 623" userId="S::samuel.tomasi@caf62.caf.fr::f79322c6-fa0d-49fb-81a8-9cc412966987" providerId="AD" clId="Web-{73FF979C-01AE-C717-AF7A-090BD639DFBF}" dt="2025-03-26T14:25:04.298" v="316" actId="20577"/>
          <ac:spMkLst>
            <pc:docMk/>
            <pc:sldMk cId="760414365" sldId="271"/>
            <ac:spMk id="8" creationId="{AE8D1081-5D5F-DBE8-198D-59456A90D2A6}"/>
          </ac:spMkLst>
        </pc:spChg>
      </pc:sldChg>
      <pc:sldChg chg="modSp">
        <pc:chgData name="Samuel TOMASI 623" userId="S::samuel.tomasi@caf62.caf.fr::f79322c6-fa0d-49fb-81a8-9cc412966987" providerId="AD" clId="Web-{73FF979C-01AE-C717-AF7A-090BD639DFBF}" dt="2025-03-26T14:06:50.462" v="192" actId="20577"/>
        <pc:sldMkLst>
          <pc:docMk/>
          <pc:sldMk cId="2140269112" sldId="275"/>
        </pc:sldMkLst>
        <pc:spChg chg="mod">
          <ac:chgData name="Samuel TOMASI 623" userId="S::samuel.tomasi@caf62.caf.fr::f79322c6-fa0d-49fb-81a8-9cc412966987" providerId="AD" clId="Web-{73FF979C-01AE-C717-AF7A-090BD639DFBF}" dt="2025-03-26T14:06:50.462" v="192" actId="20577"/>
          <ac:spMkLst>
            <pc:docMk/>
            <pc:sldMk cId="2140269112" sldId="275"/>
            <ac:spMk id="8" creationId="{AE8D1081-5D5F-DBE8-198D-59456A90D2A6}"/>
          </ac:spMkLst>
        </pc:spChg>
      </pc:sldChg>
      <pc:sldChg chg="modSp">
        <pc:chgData name="Samuel TOMASI 623" userId="S::samuel.tomasi@caf62.caf.fr::f79322c6-fa0d-49fb-81a8-9cc412966987" providerId="AD" clId="Web-{73FF979C-01AE-C717-AF7A-090BD639DFBF}" dt="2025-03-26T13:42:50.675" v="54" actId="20577"/>
        <pc:sldMkLst>
          <pc:docMk/>
          <pc:sldMk cId="3863786541" sldId="277"/>
        </pc:sldMkLst>
        <pc:spChg chg="mod">
          <ac:chgData name="Samuel TOMASI 623" userId="S::samuel.tomasi@caf62.caf.fr::f79322c6-fa0d-49fb-81a8-9cc412966987" providerId="AD" clId="Web-{73FF979C-01AE-C717-AF7A-090BD639DFBF}" dt="2025-03-26T13:42:50.675" v="54" actId="20577"/>
          <ac:spMkLst>
            <pc:docMk/>
            <pc:sldMk cId="3863786541" sldId="277"/>
            <ac:spMk id="2" creationId="{1D85C8A8-8558-1525-44EF-10CA388B676A}"/>
          </ac:spMkLst>
        </pc:spChg>
      </pc:sldChg>
      <pc:sldChg chg="modSp">
        <pc:chgData name="Samuel TOMASI 623" userId="S::samuel.tomasi@caf62.caf.fr::f79322c6-fa0d-49fb-81a8-9cc412966987" providerId="AD" clId="Web-{73FF979C-01AE-C717-AF7A-090BD639DFBF}" dt="2025-03-26T14:40:29.191" v="432" actId="20577"/>
        <pc:sldMkLst>
          <pc:docMk/>
          <pc:sldMk cId="3587547711" sldId="287"/>
        </pc:sldMkLst>
        <pc:spChg chg="mod">
          <ac:chgData name="Samuel TOMASI 623" userId="S::samuel.tomasi@caf62.caf.fr::f79322c6-fa0d-49fb-81a8-9cc412966987" providerId="AD" clId="Web-{73FF979C-01AE-C717-AF7A-090BD639DFBF}" dt="2025-03-26T14:40:29.191" v="432" actId="20577"/>
          <ac:spMkLst>
            <pc:docMk/>
            <pc:sldMk cId="3587547711" sldId="287"/>
            <ac:spMk id="8" creationId="{AE8D1081-5D5F-DBE8-198D-59456A90D2A6}"/>
          </ac:spMkLst>
        </pc:spChg>
      </pc:sldChg>
      <pc:sldChg chg="modSp">
        <pc:chgData name="Samuel TOMASI 623" userId="S::samuel.tomasi@caf62.caf.fr::f79322c6-fa0d-49fb-81a8-9cc412966987" providerId="AD" clId="Web-{73FF979C-01AE-C717-AF7A-090BD639DFBF}" dt="2025-03-26T14:46:03.484" v="478" actId="20577"/>
        <pc:sldMkLst>
          <pc:docMk/>
          <pc:sldMk cId="1534078788" sldId="288"/>
        </pc:sldMkLst>
        <pc:spChg chg="mod">
          <ac:chgData name="Samuel TOMASI 623" userId="S::samuel.tomasi@caf62.caf.fr::f79322c6-fa0d-49fb-81a8-9cc412966987" providerId="AD" clId="Web-{73FF979C-01AE-C717-AF7A-090BD639DFBF}" dt="2025-03-26T14:46:03.484" v="478" actId="20577"/>
          <ac:spMkLst>
            <pc:docMk/>
            <pc:sldMk cId="1534078788" sldId="288"/>
            <ac:spMk id="8" creationId="{AE8D1081-5D5F-DBE8-198D-59456A90D2A6}"/>
          </ac:spMkLst>
        </pc:spChg>
      </pc:sldChg>
      <pc:sldChg chg="modSp">
        <pc:chgData name="Samuel TOMASI 623" userId="S::samuel.tomasi@caf62.caf.fr::f79322c6-fa0d-49fb-81a8-9cc412966987" providerId="AD" clId="Web-{73FF979C-01AE-C717-AF7A-090BD639DFBF}" dt="2025-03-26T14:52:50.296" v="564" actId="20577"/>
        <pc:sldMkLst>
          <pc:docMk/>
          <pc:sldMk cId="1032015350" sldId="289"/>
        </pc:sldMkLst>
        <pc:spChg chg="mod">
          <ac:chgData name="Samuel TOMASI 623" userId="S::samuel.tomasi@caf62.caf.fr::f79322c6-fa0d-49fb-81a8-9cc412966987" providerId="AD" clId="Web-{73FF979C-01AE-C717-AF7A-090BD639DFBF}" dt="2025-03-26T14:52:50.296" v="564" actId="20577"/>
          <ac:spMkLst>
            <pc:docMk/>
            <pc:sldMk cId="1032015350" sldId="289"/>
            <ac:spMk id="8" creationId="{AE8D1081-5D5F-DBE8-198D-59456A90D2A6}"/>
          </ac:spMkLst>
        </pc:spChg>
      </pc:sldChg>
      <pc:sldChg chg="modSp">
        <pc:chgData name="Samuel TOMASI 623" userId="S::samuel.tomasi@caf62.caf.fr::f79322c6-fa0d-49fb-81a8-9cc412966987" providerId="AD" clId="Web-{73FF979C-01AE-C717-AF7A-090BD639DFBF}" dt="2025-03-26T14:58:39.137" v="750" actId="20577"/>
        <pc:sldMkLst>
          <pc:docMk/>
          <pc:sldMk cId="2259089881" sldId="293"/>
        </pc:sldMkLst>
        <pc:spChg chg="mod">
          <ac:chgData name="Samuel TOMASI 623" userId="S::samuel.tomasi@caf62.caf.fr::f79322c6-fa0d-49fb-81a8-9cc412966987" providerId="AD" clId="Web-{73FF979C-01AE-C717-AF7A-090BD639DFBF}" dt="2025-03-26T14:58:39.137" v="750" actId="20577"/>
          <ac:spMkLst>
            <pc:docMk/>
            <pc:sldMk cId="2259089881" sldId="293"/>
            <ac:spMk id="8" creationId="{AE8D1081-5D5F-DBE8-198D-59456A90D2A6}"/>
          </ac:spMkLst>
        </pc:spChg>
      </pc:sldChg>
      <pc:sldChg chg="modSp">
        <pc:chgData name="Samuel TOMASI 623" userId="S::samuel.tomasi@caf62.caf.fr::f79322c6-fa0d-49fb-81a8-9cc412966987" providerId="AD" clId="Web-{73FF979C-01AE-C717-AF7A-090BD639DFBF}" dt="2025-03-26T15:22:29.334" v="940" actId="20577"/>
        <pc:sldMkLst>
          <pc:docMk/>
          <pc:sldMk cId="1493548748" sldId="296"/>
        </pc:sldMkLst>
        <pc:spChg chg="mod">
          <ac:chgData name="Samuel TOMASI 623" userId="S::samuel.tomasi@caf62.caf.fr::f79322c6-fa0d-49fb-81a8-9cc412966987" providerId="AD" clId="Web-{73FF979C-01AE-C717-AF7A-090BD639DFBF}" dt="2025-03-26T15:22:29.334" v="940" actId="20577"/>
          <ac:spMkLst>
            <pc:docMk/>
            <pc:sldMk cId="1493548748" sldId="296"/>
            <ac:spMk id="8" creationId="{AE8D1081-5D5F-DBE8-198D-59456A90D2A6}"/>
          </ac:spMkLst>
        </pc:spChg>
      </pc:sldChg>
      <pc:sldChg chg="modSp">
        <pc:chgData name="Samuel TOMASI 623" userId="S::samuel.tomasi@caf62.caf.fr::f79322c6-fa0d-49fb-81a8-9cc412966987" providerId="AD" clId="Web-{73FF979C-01AE-C717-AF7A-090BD639DFBF}" dt="2025-03-26T15:30:53.463" v="998" actId="20577"/>
        <pc:sldMkLst>
          <pc:docMk/>
          <pc:sldMk cId="915543885" sldId="297"/>
        </pc:sldMkLst>
        <pc:spChg chg="mod">
          <ac:chgData name="Samuel TOMASI 623" userId="S::samuel.tomasi@caf62.caf.fr::f79322c6-fa0d-49fb-81a8-9cc412966987" providerId="AD" clId="Web-{73FF979C-01AE-C717-AF7A-090BD639DFBF}" dt="2025-03-26T15:30:53.463" v="998" actId="20577"/>
          <ac:spMkLst>
            <pc:docMk/>
            <pc:sldMk cId="915543885" sldId="297"/>
            <ac:spMk id="8" creationId="{AE8D1081-5D5F-DBE8-198D-59456A90D2A6}"/>
          </ac:spMkLst>
        </pc:spChg>
      </pc:sldChg>
      <pc:sldChg chg="modSp">
        <pc:chgData name="Samuel TOMASI 623" userId="S::samuel.tomasi@caf62.caf.fr::f79322c6-fa0d-49fb-81a8-9cc412966987" providerId="AD" clId="Web-{73FF979C-01AE-C717-AF7A-090BD639DFBF}" dt="2025-03-26T15:26:32.640" v="983" actId="20577"/>
        <pc:sldMkLst>
          <pc:docMk/>
          <pc:sldMk cId="1517835847" sldId="301"/>
        </pc:sldMkLst>
        <pc:spChg chg="mod">
          <ac:chgData name="Samuel TOMASI 623" userId="S::samuel.tomasi@caf62.caf.fr::f79322c6-fa0d-49fb-81a8-9cc412966987" providerId="AD" clId="Web-{73FF979C-01AE-C717-AF7A-090BD639DFBF}" dt="2025-03-26T15:26:32.640" v="983" actId="20577"/>
          <ac:spMkLst>
            <pc:docMk/>
            <pc:sldMk cId="1517835847" sldId="301"/>
            <ac:spMk id="8" creationId="{AE8D1081-5D5F-DBE8-198D-59456A90D2A6}"/>
          </ac:spMkLst>
        </pc:spChg>
      </pc:sldChg>
      <pc:sldChg chg="modSp">
        <pc:chgData name="Samuel TOMASI 623" userId="S::samuel.tomasi@caf62.caf.fr::f79322c6-fa0d-49fb-81a8-9cc412966987" providerId="AD" clId="Web-{73FF979C-01AE-C717-AF7A-090BD639DFBF}" dt="2025-03-26T14:28:20.868" v="374" actId="20577"/>
        <pc:sldMkLst>
          <pc:docMk/>
          <pc:sldMk cId="3028570731" sldId="309"/>
        </pc:sldMkLst>
        <pc:spChg chg="mod">
          <ac:chgData name="Samuel TOMASI 623" userId="S::samuel.tomasi@caf62.caf.fr::f79322c6-fa0d-49fb-81a8-9cc412966987" providerId="AD" clId="Web-{73FF979C-01AE-C717-AF7A-090BD639DFBF}" dt="2025-03-26T14:28:20.868" v="374" actId="20577"/>
          <ac:spMkLst>
            <pc:docMk/>
            <pc:sldMk cId="3028570731" sldId="309"/>
            <ac:spMk id="2" creationId="{1D85C8A8-8558-1525-44EF-10CA388B676A}"/>
          </ac:spMkLst>
        </pc:spChg>
      </pc:sldChg>
      <pc:sldChg chg="modSp">
        <pc:chgData name="Samuel TOMASI 623" userId="S::samuel.tomasi@caf62.caf.fr::f79322c6-fa0d-49fb-81a8-9cc412966987" providerId="AD" clId="Web-{73FF979C-01AE-C717-AF7A-090BD639DFBF}" dt="2025-03-26T14:14:28.978" v="239" actId="20577"/>
        <pc:sldMkLst>
          <pc:docMk/>
          <pc:sldMk cId="531803601" sldId="310"/>
        </pc:sldMkLst>
        <pc:spChg chg="mod">
          <ac:chgData name="Samuel TOMASI 623" userId="S::samuel.tomasi@caf62.caf.fr::f79322c6-fa0d-49fb-81a8-9cc412966987" providerId="AD" clId="Web-{73FF979C-01AE-C717-AF7A-090BD639DFBF}" dt="2025-03-26T14:14:28.978" v="239" actId="20577"/>
          <ac:spMkLst>
            <pc:docMk/>
            <pc:sldMk cId="531803601" sldId="310"/>
            <ac:spMk id="2" creationId="{1D85C8A8-8558-1525-44EF-10CA388B676A}"/>
          </ac:spMkLst>
        </pc:spChg>
      </pc:sldChg>
      <pc:sldChg chg="modSp">
        <pc:chgData name="Samuel TOMASI 623" userId="S::samuel.tomasi@caf62.caf.fr::f79322c6-fa0d-49fb-81a8-9cc412966987" providerId="AD" clId="Web-{73FF979C-01AE-C717-AF7A-090BD639DFBF}" dt="2025-03-26T14:27:38.069" v="353" actId="20577"/>
        <pc:sldMkLst>
          <pc:docMk/>
          <pc:sldMk cId="254759263" sldId="315"/>
        </pc:sldMkLst>
        <pc:spChg chg="mod">
          <ac:chgData name="Samuel TOMASI 623" userId="S::samuel.tomasi@caf62.caf.fr::f79322c6-fa0d-49fb-81a8-9cc412966987" providerId="AD" clId="Web-{73FF979C-01AE-C717-AF7A-090BD639DFBF}" dt="2025-03-26T14:27:38.069" v="353" actId="20577"/>
          <ac:spMkLst>
            <pc:docMk/>
            <pc:sldMk cId="254759263" sldId="315"/>
            <ac:spMk id="2" creationId="{1D85C8A8-8558-1525-44EF-10CA388B676A}"/>
          </ac:spMkLst>
        </pc:spChg>
      </pc:sldChg>
      <pc:sldChg chg="modSp">
        <pc:chgData name="Samuel TOMASI 623" userId="S::samuel.tomasi@caf62.caf.fr::f79322c6-fa0d-49fb-81a8-9cc412966987" providerId="AD" clId="Web-{73FF979C-01AE-C717-AF7A-090BD639DFBF}" dt="2025-03-26T14:53:25.672" v="570" actId="20577"/>
        <pc:sldMkLst>
          <pc:docMk/>
          <pc:sldMk cId="2283486125" sldId="316"/>
        </pc:sldMkLst>
        <pc:spChg chg="mod">
          <ac:chgData name="Samuel TOMASI 623" userId="S::samuel.tomasi@caf62.caf.fr::f79322c6-fa0d-49fb-81a8-9cc412966987" providerId="AD" clId="Web-{73FF979C-01AE-C717-AF7A-090BD639DFBF}" dt="2025-03-26T14:53:25.672" v="570" actId="20577"/>
          <ac:spMkLst>
            <pc:docMk/>
            <pc:sldMk cId="2283486125" sldId="316"/>
            <ac:spMk id="2" creationId="{1D85C8A8-8558-1525-44EF-10CA388B676A}"/>
          </ac:spMkLst>
        </pc:spChg>
      </pc:sldChg>
      <pc:sldChg chg="modSp">
        <pc:chgData name="Samuel TOMASI 623" userId="S::samuel.tomasi@caf62.caf.fr::f79322c6-fa0d-49fb-81a8-9cc412966987" providerId="AD" clId="Web-{73FF979C-01AE-C717-AF7A-090BD639DFBF}" dt="2025-03-26T15:00:55.001" v="852" actId="20577"/>
        <pc:sldMkLst>
          <pc:docMk/>
          <pc:sldMk cId="988923358" sldId="317"/>
        </pc:sldMkLst>
        <pc:spChg chg="mod">
          <ac:chgData name="Samuel TOMASI 623" userId="S::samuel.tomasi@caf62.caf.fr::f79322c6-fa0d-49fb-81a8-9cc412966987" providerId="AD" clId="Web-{73FF979C-01AE-C717-AF7A-090BD639DFBF}" dt="2025-03-26T15:00:55.001" v="852" actId="20577"/>
          <ac:spMkLst>
            <pc:docMk/>
            <pc:sldMk cId="988923358" sldId="317"/>
            <ac:spMk id="2" creationId="{1D85C8A8-8558-1525-44EF-10CA388B676A}"/>
          </ac:spMkLst>
        </pc:spChg>
      </pc:sldChg>
      <pc:sldChg chg="modSp">
        <pc:chgData name="Samuel TOMASI 623" userId="S::samuel.tomasi@caf62.caf.fr::f79322c6-fa0d-49fb-81a8-9cc412966987" providerId="AD" clId="Web-{73FF979C-01AE-C717-AF7A-090BD639DFBF}" dt="2025-03-26T15:29:28.116" v="993" actId="20577"/>
        <pc:sldMkLst>
          <pc:docMk/>
          <pc:sldMk cId="3609655811" sldId="333"/>
        </pc:sldMkLst>
        <pc:spChg chg="mod">
          <ac:chgData name="Samuel TOMASI 623" userId="S::samuel.tomasi@caf62.caf.fr::f79322c6-fa0d-49fb-81a8-9cc412966987" providerId="AD" clId="Web-{73FF979C-01AE-C717-AF7A-090BD639DFBF}" dt="2025-03-26T15:29:28.116" v="993" actId="20577"/>
          <ac:spMkLst>
            <pc:docMk/>
            <pc:sldMk cId="3609655811" sldId="333"/>
            <ac:spMk id="2" creationId="{1D85C8A8-8558-1525-44EF-10CA388B676A}"/>
          </ac:spMkLst>
        </pc:spChg>
      </pc:sldChg>
      <pc:sldChg chg="modSp">
        <pc:chgData name="Samuel TOMASI 623" userId="S::samuel.tomasi@caf62.caf.fr::f79322c6-fa0d-49fb-81a8-9cc412966987" providerId="AD" clId="Web-{73FF979C-01AE-C717-AF7A-090BD639DFBF}" dt="2025-03-26T14:35:06.289" v="418" actId="20577"/>
        <pc:sldMkLst>
          <pc:docMk/>
          <pc:sldMk cId="3669703805" sldId="339"/>
        </pc:sldMkLst>
        <pc:spChg chg="mod">
          <ac:chgData name="Samuel TOMASI 623" userId="S::samuel.tomasi@caf62.caf.fr::f79322c6-fa0d-49fb-81a8-9cc412966987" providerId="AD" clId="Web-{73FF979C-01AE-C717-AF7A-090BD639DFBF}" dt="2025-03-26T14:35:06.289" v="418" actId="20577"/>
          <ac:spMkLst>
            <pc:docMk/>
            <pc:sldMk cId="3669703805" sldId="339"/>
            <ac:spMk id="8" creationId="{AE8D1081-5D5F-DBE8-198D-59456A90D2A6}"/>
          </ac:spMkLst>
        </pc:spChg>
      </pc:sldChg>
      <pc:sldChg chg="modSp">
        <pc:chgData name="Samuel TOMASI 623" userId="S::samuel.tomasi@caf62.caf.fr::f79322c6-fa0d-49fb-81a8-9cc412966987" providerId="AD" clId="Web-{73FF979C-01AE-C717-AF7A-090BD639DFBF}" dt="2025-03-26T14:32:27.689" v="401" actId="20577"/>
        <pc:sldMkLst>
          <pc:docMk/>
          <pc:sldMk cId="3955210795" sldId="340"/>
        </pc:sldMkLst>
        <pc:spChg chg="mod">
          <ac:chgData name="Samuel TOMASI 623" userId="S::samuel.tomasi@caf62.caf.fr::f79322c6-fa0d-49fb-81a8-9cc412966987" providerId="AD" clId="Web-{73FF979C-01AE-C717-AF7A-090BD639DFBF}" dt="2025-03-26T14:32:27.689" v="401" actId="20577"/>
          <ac:spMkLst>
            <pc:docMk/>
            <pc:sldMk cId="3955210795" sldId="340"/>
            <ac:spMk id="8" creationId="{AE8D1081-5D5F-DBE8-198D-59456A90D2A6}"/>
          </ac:spMkLst>
        </pc:spChg>
      </pc:sldChg>
      <pc:sldChg chg="modSp">
        <pc:chgData name="Samuel TOMASI 623" userId="S::samuel.tomasi@caf62.caf.fr::f79322c6-fa0d-49fb-81a8-9cc412966987" providerId="AD" clId="Web-{73FF979C-01AE-C717-AF7A-090BD639DFBF}" dt="2025-03-26T14:49:06.460" v="534" actId="20577"/>
        <pc:sldMkLst>
          <pc:docMk/>
          <pc:sldMk cId="1279952494" sldId="341"/>
        </pc:sldMkLst>
        <pc:spChg chg="mod">
          <ac:chgData name="Samuel TOMASI 623" userId="S::samuel.tomasi@caf62.caf.fr::f79322c6-fa0d-49fb-81a8-9cc412966987" providerId="AD" clId="Web-{73FF979C-01AE-C717-AF7A-090BD639DFBF}" dt="2025-03-26T14:49:06.460" v="534" actId="20577"/>
          <ac:spMkLst>
            <pc:docMk/>
            <pc:sldMk cId="1279952494" sldId="341"/>
            <ac:spMk id="8" creationId="{AE8D1081-5D5F-DBE8-198D-59456A90D2A6}"/>
          </ac:spMkLst>
        </pc:spChg>
      </pc:sldChg>
      <pc:sldChg chg="modSp">
        <pc:chgData name="Samuel TOMASI 623" userId="S::samuel.tomasi@caf62.caf.fr::f79322c6-fa0d-49fb-81a8-9cc412966987" providerId="AD" clId="Web-{73FF979C-01AE-C717-AF7A-090BD639DFBF}" dt="2025-03-26T15:01:52.691" v="930" actId="20577"/>
        <pc:sldMkLst>
          <pc:docMk/>
          <pc:sldMk cId="2030291128" sldId="343"/>
        </pc:sldMkLst>
        <pc:spChg chg="mod">
          <ac:chgData name="Samuel TOMASI 623" userId="S::samuel.tomasi@caf62.caf.fr::f79322c6-fa0d-49fb-81a8-9cc412966987" providerId="AD" clId="Web-{73FF979C-01AE-C717-AF7A-090BD639DFBF}" dt="2025-03-26T15:01:52.691" v="930" actId="20577"/>
          <ac:spMkLst>
            <pc:docMk/>
            <pc:sldMk cId="2030291128" sldId="343"/>
            <ac:spMk id="2" creationId="{1D85C8A8-8558-1525-44EF-10CA388B676A}"/>
          </ac:spMkLst>
        </pc:spChg>
      </pc:sldChg>
      <pc:sldChg chg="modSp">
        <pc:chgData name="Samuel TOMASI 623" userId="S::samuel.tomasi@caf62.caf.fr::f79322c6-fa0d-49fb-81a8-9cc412966987" providerId="AD" clId="Web-{73FF979C-01AE-C717-AF7A-090BD639DFBF}" dt="2025-03-26T13:40:16.170" v="34" actId="20577"/>
        <pc:sldMkLst>
          <pc:docMk/>
          <pc:sldMk cId="3803446840" sldId="355"/>
        </pc:sldMkLst>
        <pc:spChg chg="mod">
          <ac:chgData name="Samuel TOMASI 623" userId="S::samuel.tomasi@caf62.caf.fr::f79322c6-fa0d-49fb-81a8-9cc412966987" providerId="AD" clId="Web-{73FF979C-01AE-C717-AF7A-090BD639DFBF}" dt="2025-03-26T13:40:16.170" v="34" actId="20577"/>
          <ac:spMkLst>
            <pc:docMk/>
            <pc:sldMk cId="3803446840" sldId="355"/>
            <ac:spMk id="2" creationId="{1D85C8A8-8558-1525-44EF-10CA388B676A}"/>
          </ac:spMkLst>
        </pc:spChg>
      </pc:sldChg>
      <pc:sldChg chg="modSp">
        <pc:chgData name="Samuel TOMASI 623" userId="S::samuel.tomasi@caf62.caf.fr::f79322c6-fa0d-49fb-81a8-9cc412966987" providerId="AD" clId="Web-{73FF979C-01AE-C717-AF7A-090BD639DFBF}" dt="2025-03-26T14:54:23.925" v="601" actId="20577"/>
        <pc:sldMkLst>
          <pc:docMk/>
          <pc:sldMk cId="810628889" sldId="356"/>
        </pc:sldMkLst>
        <pc:spChg chg="mod">
          <ac:chgData name="Samuel TOMASI 623" userId="S::samuel.tomasi@caf62.caf.fr::f79322c6-fa0d-49fb-81a8-9cc412966987" providerId="AD" clId="Web-{73FF979C-01AE-C717-AF7A-090BD639DFBF}" dt="2025-03-26T14:54:23.925" v="601" actId="20577"/>
          <ac:spMkLst>
            <pc:docMk/>
            <pc:sldMk cId="810628889" sldId="356"/>
            <ac:spMk id="2" creationId="{1D85C8A8-8558-1525-44EF-10CA388B676A}"/>
          </ac:spMkLst>
        </pc:spChg>
      </pc:sldChg>
      <pc:sldChg chg="modSp">
        <pc:chgData name="Samuel TOMASI 623" userId="S::samuel.tomasi@caf62.caf.fr::f79322c6-fa0d-49fb-81a8-9cc412966987" providerId="AD" clId="Web-{73FF979C-01AE-C717-AF7A-090BD639DFBF}" dt="2025-03-26T14:56:01.772" v="740" actId="20577"/>
        <pc:sldMkLst>
          <pc:docMk/>
          <pc:sldMk cId="2183904446" sldId="357"/>
        </pc:sldMkLst>
        <pc:spChg chg="mod">
          <ac:chgData name="Samuel TOMASI 623" userId="S::samuel.tomasi@caf62.caf.fr::f79322c6-fa0d-49fb-81a8-9cc412966987" providerId="AD" clId="Web-{73FF979C-01AE-C717-AF7A-090BD639DFBF}" dt="2025-03-26T14:56:01.772" v="740" actId="20577"/>
          <ac:spMkLst>
            <pc:docMk/>
            <pc:sldMk cId="2183904446" sldId="357"/>
            <ac:spMk id="2" creationId="{1D85C8A8-8558-1525-44EF-10CA388B676A}"/>
          </ac:spMkLst>
        </pc:spChg>
      </pc:sldChg>
      <pc:sldChg chg="modSp">
        <pc:chgData name="Samuel TOMASI 623" userId="S::samuel.tomasi@caf62.caf.fr::f79322c6-fa0d-49fb-81a8-9cc412966987" providerId="AD" clId="Web-{73FF979C-01AE-C717-AF7A-090BD639DFBF}" dt="2025-03-26T12:58:06.067" v="26" actId="20577"/>
        <pc:sldMkLst>
          <pc:docMk/>
          <pc:sldMk cId="1217473609" sldId="359"/>
        </pc:sldMkLst>
        <pc:spChg chg="mod">
          <ac:chgData name="Samuel TOMASI 623" userId="S::samuel.tomasi@caf62.caf.fr::f79322c6-fa0d-49fb-81a8-9cc412966987" providerId="AD" clId="Web-{73FF979C-01AE-C717-AF7A-090BD639DFBF}" dt="2025-03-26T12:58:06.067" v="26" actId="20577"/>
          <ac:spMkLst>
            <pc:docMk/>
            <pc:sldMk cId="1217473609" sldId="359"/>
            <ac:spMk id="2" creationId="{1D85C8A8-8558-1525-44EF-10CA388B676A}"/>
          </ac:spMkLst>
        </pc:spChg>
      </pc:sldChg>
    </pc:docChg>
  </pc:docChgLst>
  <pc:docChgLst>
    <pc:chgData name="Laetitia GOUJARD-LEDUC 623" userId="S::laetitia.goujard-leduc@caf62.caf.fr::dd4f65e6-6695-452a-96fe-fcafc740c8bd" providerId="AD" clId="Web-{DB3936DF-D5F6-22FD-CF0D-67DE6ACBEB7A}"/>
    <pc:docChg chg="addSld delSld modSld">
      <pc:chgData name="Laetitia GOUJARD-LEDUC 623" userId="S::laetitia.goujard-leduc@caf62.caf.fr::dd4f65e6-6695-452a-96fe-fcafc740c8bd" providerId="AD" clId="Web-{DB3936DF-D5F6-22FD-CF0D-67DE6ACBEB7A}" dt="2024-09-16T08:32:01.898" v="212" actId="14100"/>
      <pc:docMkLst>
        <pc:docMk/>
      </pc:docMkLst>
      <pc:sldChg chg="modSp add replId">
        <pc:chgData name="Laetitia GOUJARD-LEDUC 623" userId="S::laetitia.goujard-leduc@caf62.caf.fr::dd4f65e6-6695-452a-96fe-fcafc740c8bd" providerId="AD" clId="Web-{DB3936DF-D5F6-22FD-CF0D-67DE6ACBEB7A}" dt="2024-09-16T08:32:01.898" v="212" actId="14100"/>
        <pc:sldMkLst>
          <pc:docMk/>
          <pc:sldMk cId="69975547" sldId="363"/>
        </pc:sldMkLst>
        <pc:spChg chg="mod">
          <ac:chgData name="Laetitia GOUJARD-LEDUC 623" userId="S::laetitia.goujard-leduc@caf62.caf.fr::dd4f65e6-6695-452a-96fe-fcafc740c8bd" providerId="AD" clId="Web-{DB3936DF-D5F6-22FD-CF0D-67DE6ACBEB7A}" dt="2024-09-16T08:23:03.259" v="165" actId="20577"/>
          <ac:spMkLst>
            <pc:docMk/>
            <pc:sldMk cId="69975547" sldId="363"/>
            <ac:spMk id="4" creationId="{904B8FD7-849E-9EA1-344C-AF8B0ADF849F}"/>
          </ac:spMkLst>
        </pc:spChg>
        <pc:spChg chg="mod">
          <ac:chgData name="Laetitia GOUJARD-LEDUC 623" userId="S::laetitia.goujard-leduc@caf62.caf.fr::dd4f65e6-6695-452a-96fe-fcafc740c8bd" providerId="AD" clId="Web-{DB3936DF-D5F6-22FD-CF0D-67DE6ACBEB7A}" dt="2024-09-16T08:32:01.898" v="212" actId="14100"/>
          <ac:spMkLst>
            <pc:docMk/>
            <pc:sldMk cId="69975547" sldId="363"/>
            <ac:spMk id="8" creationId="{AE8D1081-5D5F-DBE8-198D-59456A90D2A6}"/>
          </ac:spMkLst>
        </pc:spChg>
        <pc:spChg chg="mod">
          <ac:chgData name="Laetitia GOUJARD-LEDUC 623" userId="S::laetitia.goujard-leduc@caf62.caf.fr::dd4f65e6-6695-452a-96fe-fcafc740c8bd" providerId="AD" clId="Web-{DB3936DF-D5F6-22FD-CF0D-67DE6ACBEB7A}" dt="2024-09-16T08:31:33.772" v="198" actId="20577"/>
          <ac:spMkLst>
            <pc:docMk/>
            <pc:sldMk cId="69975547" sldId="363"/>
            <ac:spMk id="16" creationId="{BA1B81EB-8624-1C5A-84E3-9D49FEC838D3}"/>
          </ac:spMkLst>
        </pc:spChg>
      </pc:sldChg>
      <pc:sldChg chg="add del replId">
        <pc:chgData name="Laetitia GOUJARD-LEDUC 623" userId="S::laetitia.goujard-leduc@caf62.caf.fr::dd4f65e6-6695-452a-96fe-fcafc740c8bd" providerId="AD" clId="Web-{DB3936DF-D5F6-22FD-CF0D-67DE6ACBEB7A}" dt="2024-09-16T08:17:23.375" v="1"/>
        <pc:sldMkLst>
          <pc:docMk/>
          <pc:sldMk cId="2106058585" sldId="363"/>
        </pc:sldMkLst>
      </pc:sldChg>
    </pc:docChg>
  </pc:docChgLst>
  <pc:docChgLst>
    <pc:chgData name="Laetitia GOUJARD-LEDUC 623" userId="S::laetitia.goujard-leduc@caf62.caf.fr::dd4f65e6-6695-452a-96fe-fcafc740c8bd" providerId="AD" clId="Web-{6A9FCDD3-0C84-35B4-C6EC-4DD66391DDF6}"/>
    <pc:docChg chg="modSld">
      <pc:chgData name="Laetitia GOUJARD-LEDUC 623" userId="S::laetitia.goujard-leduc@caf62.caf.fr::dd4f65e6-6695-452a-96fe-fcafc740c8bd" providerId="AD" clId="Web-{6A9FCDD3-0C84-35B4-C6EC-4DD66391DDF6}" dt="2025-04-07T09:17:11.271" v="309" actId="20577"/>
      <pc:docMkLst>
        <pc:docMk/>
      </pc:docMkLst>
      <pc:sldChg chg="modSp">
        <pc:chgData name="Laetitia GOUJARD-LEDUC 623" userId="S::laetitia.goujard-leduc@caf62.caf.fr::dd4f65e6-6695-452a-96fe-fcafc740c8bd" providerId="AD" clId="Web-{6A9FCDD3-0C84-35B4-C6EC-4DD66391DDF6}" dt="2025-04-07T07:56:27.205" v="1" actId="20577"/>
        <pc:sldMkLst>
          <pc:docMk/>
          <pc:sldMk cId="2704726992" sldId="335"/>
        </pc:sldMkLst>
        <pc:spChg chg="mod">
          <ac:chgData name="Laetitia GOUJARD-LEDUC 623" userId="S::laetitia.goujard-leduc@caf62.caf.fr::dd4f65e6-6695-452a-96fe-fcafc740c8bd" providerId="AD" clId="Web-{6A9FCDD3-0C84-35B4-C6EC-4DD66391DDF6}" dt="2025-04-07T07:56:27.205" v="1" actId="20577"/>
          <ac:spMkLst>
            <pc:docMk/>
            <pc:sldMk cId="2704726992" sldId="335"/>
            <ac:spMk id="2" creationId="{1D85C8A8-8558-1525-44EF-10CA388B676A}"/>
          </ac:spMkLst>
        </pc:spChg>
      </pc:sldChg>
      <pc:sldChg chg="modSp">
        <pc:chgData name="Laetitia GOUJARD-LEDUC 623" userId="S::laetitia.goujard-leduc@caf62.caf.fr::dd4f65e6-6695-452a-96fe-fcafc740c8bd" providerId="AD" clId="Web-{6A9FCDD3-0C84-35B4-C6EC-4DD66391DDF6}" dt="2025-04-07T08:49:26.608" v="76" actId="20577"/>
        <pc:sldMkLst>
          <pc:docMk/>
          <pc:sldMk cId="3894505813" sldId="348"/>
        </pc:sldMkLst>
        <pc:spChg chg="mod">
          <ac:chgData name="Laetitia GOUJARD-LEDUC 623" userId="S::laetitia.goujard-leduc@caf62.caf.fr::dd4f65e6-6695-452a-96fe-fcafc740c8bd" providerId="AD" clId="Web-{6A9FCDD3-0C84-35B4-C6EC-4DD66391DDF6}" dt="2025-04-07T08:49:26.608" v="76" actId="20577"/>
          <ac:spMkLst>
            <pc:docMk/>
            <pc:sldMk cId="3894505813" sldId="348"/>
            <ac:spMk id="2" creationId="{1D85C8A8-8558-1525-44EF-10CA388B676A}"/>
          </ac:spMkLst>
        </pc:spChg>
        <pc:picChg chg="mod">
          <ac:chgData name="Laetitia GOUJARD-LEDUC 623" userId="S::laetitia.goujard-leduc@caf62.caf.fr::dd4f65e6-6695-452a-96fe-fcafc740c8bd" providerId="AD" clId="Web-{6A9FCDD3-0C84-35B4-C6EC-4DD66391DDF6}" dt="2025-04-07T08:49:06.014" v="71" actId="1076"/>
          <ac:picMkLst>
            <pc:docMk/>
            <pc:sldMk cId="3894505813" sldId="348"/>
            <ac:picMk id="9" creationId="{E1D360AE-2ECE-A759-0672-2F9D52DA03B5}"/>
          </ac:picMkLst>
        </pc:picChg>
      </pc:sldChg>
      <pc:sldChg chg="modSp">
        <pc:chgData name="Laetitia GOUJARD-LEDUC 623" userId="S::laetitia.goujard-leduc@caf62.caf.fr::dd4f65e6-6695-452a-96fe-fcafc740c8bd" providerId="AD" clId="Web-{6A9FCDD3-0C84-35B4-C6EC-4DD66391DDF6}" dt="2025-04-07T09:11:39.938" v="155" actId="20577"/>
        <pc:sldMkLst>
          <pc:docMk/>
          <pc:sldMk cId="3112952824" sldId="352"/>
        </pc:sldMkLst>
        <pc:spChg chg="mod">
          <ac:chgData name="Laetitia GOUJARD-LEDUC 623" userId="S::laetitia.goujard-leduc@caf62.caf.fr::dd4f65e6-6695-452a-96fe-fcafc740c8bd" providerId="AD" clId="Web-{6A9FCDD3-0C84-35B4-C6EC-4DD66391DDF6}" dt="2025-04-07T09:11:39.938" v="155" actId="20577"/>
          <ac:spMkLst>
            <pc:docMk/>
            <pc:sldMk cId="3112952824" sldId="352"/>
            <ac:spMk id="2" creationId="{1D85C8A8-8558-1525-44EF-10CA388B676A}"/>
          </ac:spMkLst>
        </pc:spChg>
      </pc:sldChg>
      <pc:sldChg chg="modSp">
        <pc:chgData name="Laetitia GOUJARD-LEDUC 623" userId="S::laetitia.goujard-leduc@caf62.caf.fr::dd4f65e6-6695-452a-96fe-fcafc740c8bd" providerId="AD" clId="Web-{6A9FCDD3-0C84-35B4-C6EC-4DD66391DDF6}" dt="2025-04-07T09:17:11.271" v="309" actId="20577"/>
        <pc:sldMkLst>
          <pc:docMk/>
          <pc:sldMk cId="3803446840" sldId="355"/>
        </pc:sldMkLst>
        <pc:spChg chg="mod">
          <ac:chgData name="Laetitia GOUJARD-LEDUC 623" userId="S::laetitia.goujard-leduc@caf62.caf.fr::dd4f65e6-6695-452a-96fe-fcafc740c8bd" providerId="AD" clId="Web-{6A9FCDD3-0C84-35B4-C6EC-4DD66391DDF6}" dt="2025-04-07T09:17:11.271" v="309" actId="20577"/>
          <ac:spMkLst>
            <pc:docMk/>
            <pc:sldMk cId="3803446840" sldId="355"/>
            <ac:spMk id="2" creationId="{1D85C8A8-8558-1525-44EF-10CA388B676A}"/>
          </ac:spMkLst>
        </pc:spChg>
      </pc:sldChg>
      <pc:sldChg chg="modSp">
        <pc:chgData name="Laetitia GOUJARD-LEDUC 623" userId="S::laetitia.goujard-leduc@caf62.caf.fr::dd4f65e6-6695-452a-96fe-fcafc740c8bd" providerId="AD" clId="Web-{6A9FCDD3-0C84-35B4-C6EC-4DD66391DDF6}" dt="2025-04-07T09:08:09.436" v="139" actId="20577"/>
        <pc:sldMkLst>
          <pc:docMk/>
          <pc:sldMk cId="3494126053" sldId="358"/>
        </pc:sldMkLst>
        <pc:spChg chg="mod">
          <ac:chgData name="Laetitia GOUJARD-LEDUC 623" userId="S::laetitia.goujard-leduc@caf62.caf.fr::dd4f65e6-6695-452a-96fe-fcafc740c8bd" providerId="AD" clId="Web-{6A9FCDD3-0C84-35B4-C6EC-4DD66391DDF6}" dt="2025-04-07T09:08:09.436" v="139" actId="20577"/>
          <ac:spMkLst>
            <pc:docMk/>
            <pc:sldMk cId="3494126053" sldId="358"/>
            <ac:spMk id="2" creationId="{1D85C8A8-8558-1525-44EF-10CA388B676A}"/>
          </ac:spMkLst>
        </pc:spChg>
      </pc:sldChg>
      <pc:sldChg chg="modSp">
        <pc:chgData name="Laetitia GOUJARD-LEDUC 623" userId="S::laetitia.goujard-leduc@caf62.caf.fr::dd4f65e6-6695-452a-96fe-fcafc740c8bd" providerId="AD" clId="Web-{6A9FCDD3-0C84-35B4-C6EC-4DD66391DDF6}" dt="2025-04-07T09:09:47.781" v="145" actId="20577"/>
        <pc:sldMkLst>
          <pc:docMk/>
          <pc:sldMk cId="1217473609" sldId="359"/>
        </pc:sldMkLst>
        <pc:spChg chg="mod">
          <ac:chgData name="Laetitia GOUJARD-LEDUC 623" userId="S::laetitia.goujard-leduc@caf62.caf.fr::dd4f65e6-6695-452a-96fe-fcafc740c8bd" providerId="AD" clId="Web-{6A9FCDD3-0C84-35B4-C6EC-4DD66391DDF6}" dt="2025-04-07T09:09:47.781" v="145" actId="20577"/>
          <ac:spMkLst>
            <pc:docMk/>
            <pc:sldMk cId="1217473609" sldId="359"/>
            <ac:spMk id="2" creationId="{1D85C8A8-8558-1525-44EF-10CA388B676A}"/>
          </ac:spMkLst>
        </pc:spChg>
      </pc:sldChg>
    </pc:docChg>
  </pc:docChgLst>
  <pc:docChgLst>
    <pc:chgData name="Laetitia GOUJARD-LEDUC 623" userId="S::laetitia.goujard-leduc@caf62.caf.fr::dd4f65e6-6695-452a-96fe-fcafc740c8bd" providerId="AD" clId="Web-{BA1BF0D1-F5C2-272F-0D21-C49F8AF23A6B}"/>
    <pc:docChg chg="modSld">
      <pc:chgData name="Laetitia GOUJARD-LEDUC 623" userId="S::laetitia.goujard-leduc@caf62.caf.fr::dd4f65e6-6695-452a-96fe-fcafc740c8bd" providerId="AD" clId="Web-{BA1BF0D1-F5C2-272F-0D21-C49F8AF23A6B}" dt="2024-10-30T14:41:39.351" v="184" actId="20577"/>
      <pc:docMkLst>
        <pc:docMk/>
      </pc:docMkLst>
      <pc:sldChg chg="modSp">
        <pc:chgData name="Laetitia GOUJARD-LEDUC 623" userId="S::laetitia.goujard-leduc@caf62.caf.fr::dd4f65e6-6695-452a-96fe-fcafc740c8bd" providerId="AD" clId="Web-{BA1BF0D1-F5C2-272F-0D21-C49F8AF23A6B}" dt="2024-10-30T14:41:39.351" v="184" actId="20577"/>
        <pc:sldMkLst>
          <pc:docMk/>
          <pc:sldMk cId="997624811" sldId="265"/>
        </pc:sldMkLst>
        <pc:spChg chg="mod">
          <ac:chgData name="Laetitia GOUJARD-LEDUC 623" userId="S::laetitia.goujard-leduc@caf62.caf.fr::dd4f65e6-6695-452a-96fe-fcafc740c8bd" providerId="AD" clId="Web-{BA1BF0D1-F5C2-272F-0D21-C49F8AF23A6B}" dt="2024-10-30T14:41:39.351" v="184" actId="20577"/>
          <ac:spMkLst>
            <pc:docMk/>
            <pc:sldMk cId="997624811" sldId="265"/>
            <ac:spMk id="8" creationId="{AE8D1081-5D5F-DBE8-198D-59456A90D2A6}"/>
          </ac:spMkLst>
        </pc:spChg>
      </pc:sldChg>
      <pc:sldChg chg="delSp modSp">
        <pc:chgData name="Laetitia GOUJARD-LEDUC 623" userId="S::laetitia.goujard-leduc@caf62.caf.fr::dd4f65e6-6695-452a-96fe-fcafc740c8bd" providerId="AD" clId="Web-{BA1BF0D1-F5C2-272F-0D21-C49F8AF23A6B}" dt="2024-10-30T14:39:36.770" v="66" actId="20577"/>
        <pc:sldMkLst>
          <pc:docMk/>
          <pc:sldMk cId="1422842937" sldId="299"/>
        </pc:sldMkLst>
        <pc:spChg chg="del">
          <ac:chgData name="Laetitia GOUJARD-LEDUC 623" userId="S::laetitia.goujard-leduc@caf62.caf.fr::dd4f65e6-6695-452a-96fe-fcafc740c8bd" providerId="AD" clId="Web-{BA1BF0D1-F5C2-272F-0D21-C49F8AF23A6B}" dt="2024-10-30T14:39:22.239" v="64"/>
          <ac:spMkLst>
            <pc:docMk/>
            <pc:sldMk cId="1422842937" sldId="299"/>
            <ac:spMk id="3" creationId="{AEA9708F-E8A6-84FF-2BFB-026DC628D551}"/>
          </ac:spMkLst>
        </pc:spChg>
        <pc:spChg chg="mod">
          <ac:chgData name="Laetitia GOUJARD-LEDUC 623" userId="S::laetitia.goujard-leduc@caf62.caf.fr::dd4f65e6-6695-452a-96fe-fcafc740c8bd" providerId="AD" clId="Web-{BA1BF0D1-F5C2-272F-0D21-C49F8AF23A6B}" dt="2024-10-30T14:39:36.770" v="66" actId="20577"/>
          <ac:spMkLst>
            <pc:docMk/>
            <pc:sldMk cId="1422842937" sldId="299"/>
            <ac:spMk id="4" creationId="{C51A51AA-1900-571E-8073-DBBD47FC0E47}"/>
          </ac:spMkLst>
        </pc:spChg>
      </pc:sldChg>
      <pc:sldChg chg="modSp">
        <pc:chgData name="Laetitia GOUJARD-LEDUC 623" userId="S::laetitia.goujard-leduc@caf62.caf.fr::dd4f65e6-6695-452a-96fe-fcafc740c8bd" providerId="AD" clId="Web-{BA1BF0D1-F5C2-272F-0D21-C49F8AF23A6B}" dt="2024-10-30T14:38:44.176" v="63" actId="20577"/>
        <pc:sldMkLst>
          <pc:docMk/>
          <pc:sldMk cId="2834897539" sldId="318"/>
        </pc:sldMkLst>
        <pc:spChg chg="mod">
          <ac:chgData name="Laetitia GOUJARD-LEDUC 623" userId="S::laetitia.goujard-leduc@caf62.caf.fr::dd4f65e6-6695-452a-96fe-fcafc740c8bd" providerId="AD" clId="Web-{BA1BF0D1-F5C2-272F-0D21-C49F8AF23A6B}" dt="2024-10-30T14:38:44.176" v="63" actId="20577"/>
          <ac:spMkLst>
            <pc:docMk/>
            <pc:sldMk cId="2834897539" sldId="318"/>
            <ac:spMk id="2" creationId="{1D85C8A8-8558-1525-44EF-10CA388B676A}"/>
          </ac:spMkLst>
        </pc:spChg>
      </pc:sldChg>
      <pc:sldChg chg="modSp">
        <pc:chgData name="Laetitia GOUJARD-LEDUC 623" userId="S::laetitia.goujard-leduc@caf62.caf.fr::dd4f65e6-6695-452a-96fe-fcafc740c8bd" providerId="AD" clId="Web-{BA1BF0D1-F5C2-272F-0D21-C49F8AF23A6B}" dt="2024-10-30T14:36:49.471" v="55" actId="20577"/>
        <pc:sldMkLst>
          <pc:docMk/>
          <pc:sldMk cId="1217473609" sldId="359"/>
        </pc:sldMkLst>
        <pc:spChg chg="mod">
          <ac:chgData name="Laetitia GOUJARD-LEDUC 623" userId="S::laetitia.goujard-leduc@caf62.caf.fr::dd4f65e6-6695-452a-96fe-fcafc740c8bd" providerId="AD" clId="Web-{BA1BF0D1-F5C2-272F-0D21-C49F8AF23A6B}" dt="2024-10-30T14:36:49.471" v="55" actId="20577"/>
          <ac:spMkLst>
            <pc:docMk/>
            <pc:sldMk cId="1217473609" sldId="359"/>
            <ac:spMk id="2" creationId="{1D85C8A8-8558-1525-44EF-10CA388B676A}"/>
          </ac:spMkLst>
        </pc:spChg>
      </pc:sldChg>
    </pc:docChg>
  </pc:docChgLst>
  <pc:docChgLst>
    <pc:chgData name="Laetitia GOUJARD-LEDUC 623" userId="S::laetitia.goujard-leduc@caf62.caf.fr::dd4f65e6-6695-452a-96fe-fcafc740c8bd" providerId="AD" clId="Web-{39E8F689-27CD-F688-1958-9A008BBADD5D}"/>
    <pc:docChg chg="addSld delSld modSld sldOrd">
      <pc:chgData name="Laetitia GOUJARD-LEDUC 623" userId="S::laetitia.goujard-leduc@caf62.caf.fr::dd4f65e6-6695-452a-96fe-fcafc740c8bd" providerId="AD" clId="Web-{39E8F689-27CD-F688-1958-9A008BBADD5D}" dt="2024-08-06T09:36:32.215" v="649"/>
      <pc:docMkLst>
        <pc:docMk/>
      </pc:docMkLst>
      <pc:sldChg chg="modSp">
        <pc:chgData name="Laetitia GOUJARD-LEDUC 623" userId="S::laetitia.goujard-leduc@caf62.caf.fr::dd4f65e6-6695-452a-96fe-fcafc740c8bd" providerId="AD" clId="Web-{39E8F689-27CD-F688-1958-9A008BBADD5D}" dt="2024-08-06T09:04:36.999" v="254" actId="20577"/>
        <pc:sldMkLst>
          <pc:docMk/>
          <pc:sldMk cId="760414365" sldId="271"/>
        </pc:sldMkLst>
        <pc:spChg chg="mod">
          <ac:chgData name="Laetitia GOUJARD-LEDUC 623" userId="S::laetitia.goujard-leduc@caf62.caf.fr::dd4f65e6-6695-452a-96fe-fcafc740c8bd" providerId="AD" clId="Web-{39E8F689-27CD-F688-1958-9A008BBADD5D}" dt="2024-08-06T09:04:36.999" v="254" actId="20577"/>
          <ac:spMkLst>
            <pc:docMk/>
            <pc:sldMk cId="760414365" sldId="271"/>
            <ac:spMk id="8" creationId="{AE8D1081-5D5F-DBE8-198D-59456A90D2A6}"/>
          </ac:spMkLst>
        </pc:spChg>
      </pc:sldChg>
      <pc:sldChg chg="modSp">
        <pc:chgData name="Laetitia GOUJARD-LEDUC 623" userId="S::laetitia.goujard-leduc@caf62.caf.fr::dd4f65e6-6695-452a-96fe-fcafc740c8bd" providerId="AD" clId="Web-{39E8F689-27CD-F688-1958-9A008BBADD5D}" dt="2024-08-06T09:11:30.130" v="340" actId="20577"/>
        <pc:sldMkLst>
          <pc:docMk/>
          <pc:sldMk cId="2652752481" sldId="273"/>
        </pc:sldMkLst>
        <pc:spChg chg="mod">
          <ac:chgData name="Laetitia GOUJARD-LEDUC 623" userId="S::laetitia.goujard-leduc@caf62.caf.fr::dd4f65e6-6695-452a-96fe-fcafc740c8bd" providerId="AD" clId="Web-{39E8F689-27CD-F688-1958-9A008BBADD5D}" dt="2024-08-06T09:11:30.130" v="340" actId="20577"/>
          <ac:spMkLst>
            <pc:docMk/>
            <pc:sldMk cId="2652752481" sldId="273"/>
            <ac:spMk id="3" creationId="{65DB598B-0CCB-1D07-27B3-E69548134E2E}"/>
          </ac:spMkLst>
        </pc:spChg>
      </pc:sldChg>
      <pc:sldChg chg="modSp">
        <pc:chgData name="Laetitia GOUJARD-LEDUC 623" userId="S::laetitia.goujard-leduc@caf62.caf.fr::dd4f65e6-6695-452a-96fe-fcafc740c8bd" providerId="AD" clId="Web-{39E8F689-27CD-F688-1958-9A008BBADD5D}" dt="2024-08-06T08:59:49.042" v="232" actId="20577"/>
        <pc:sldMkLst>
          <pc:docMk/>
          <pc:sldMk cId="3863786541" sldId="277"/>
        </pc:sldMkLst>
        <pc:spChg chg="mod">
          <ac:chgData name="Laetitia GOUJARD-LEDUC 623" userId="S::laetitia.goujard-leduc@caf62.caf.fr::dd4f65e6-6695-452a-96fe-fcafc740c8bd" providerId="AD" clId="Web-{39E8F689-27CD-F688-1958-9A008BBADD5D}" dt="2024-08-06T08:59:49.042" v="232" actId="20577"/>
          <ac:spMkLst>
            <pc:docMk/>
            <pc:sldMk cId="3863786541" sldId="277"/>
            <ac:spMk id="2" creationId="{1D85C8A8-8558-1525-44EF-10CA388B676A}"/>
          </ac:spMkLst>
        </pc:spChg>
      </pc:sldChg>
      <pc:sldChg chg="del">
        <pc:chgData name="Laetitia GOUJARD-LEDUC 623" userId="S::laetitia.goujard-leduc@caf62.caf.fr::dd4f65e6-6695-452a-96fe-fcafc740c8bd" providerId="AD" clId="Web-{39E8F689-27CD-F688-1958-9A008BBADD5D}" dt="2024-08-06T09:28:50.130" v="394"/>
        <pc:sldMkLst>
          <pc:docMk/>
          <pc:sldMk cId="639973794" sldId="279"/>
        </pc:sldMkLst>
      </pc:sldChg>
      <pc:sldChg chg="modSp">
        <pc:chgData name="Laetitia GOUJARD-LEDUC 623" userId="S::laetitia.goujard-leduc@caf62.caf.fr::dd4f65e6-6695-452a-96fe-fcafc740c8bd" providerId="AD" clId="Web-{39E8F689-27CD-F688-1958-9A008BBADD5D}" dt="2024-08-06T09:01:07.668" v="236" actId="14100"/>
        <pc:sldMkLst>
          <pc:docMk/>
          <pc:sldMk cId="2383705796" sldId="283"/>
        </pc:sldMkLst>
        <pc:picChg chg="mod">
          <ac:chgData name="Laetitia GOUJARD-LEDUC 623" userId="S::laetitia.goujard-leduc@caf62.caf.fr::dd4f65e6-6695-452a-96fe-fcafc740c8bd" providerId="AD" clId="Web-{39E8F689-27CD-F688-1958-9A008BBADD5D}" dt="2024-08-06T09:01:07.668" v="236" actId="14100"/>
          <ac:picMkLst>
            <pc:docMk/>
            <pc:sldMk cId="2383705796" sldId="283"/>
            <ac:picMk id="3" creationId="{7C9945B2-B074-8B1F-A7F5-047E0CDD96FD}"/>
          </ac:picMkLst>
        </pc:picChg>
      </pc:sldChg>
      <pc:sldChg chg="modSp">
        <pc:chgData name="Laetitia GOUJARD-LEDUC 623" userId="S::laetitia.goujard-leduc@caf62.caf.fr::dd4f65e6-6695-452a-96fe-fcafc740c8bd" providerId="AD" clId="Web-{39E8F689-27CD-F688-1958-9A008BBADD5D}" dt="2024-08-06T09:30:44.038" v="409" actId="20577"/>
        <pc:sldMkLst>
          <pc:docMk/>
          <pc:sldMk cId="1692864418" sldId="292"/>
        </pc:sldMkLst>
        <pc:spChg chg="mod">
          <ac:chgData name="Laetitia GOUJARD-LEDUC 623" userId="S::laetitia.goujard-leduc@caf62.caf.fr::dd4f65e6-6695-452a-96fe-fcafc740c8bd" providerId="AD" clId="Web-{39E8F689-27CD-F688-1958-9A008BBADD5D}" dt="2024-08-06T09:30:44.038" v="409" actId="20577"/>
          <ac:spMkLst>
            <pc:docMk/>
            <pc:sldMk cId="1692864418" sldId="292"/>
            <ac:spMk id="16" creationId="{BA1B81EB-8624-1C5A-84E3-9D49FEC838D3}"/>
          </ac:spMkLst>
        </pc:spChg>
      </pc:sldChg>
      <pc:sldChg chg="ord">
        <pc:chgData name="Laetitia GOUJARD-LEDUC 623" userId="S::laetitia.goujard-leduc@caf62.caf.fr::dd4f65e6-6695-452a-96fe-fcafc740c8bd" providerId="AD" clId="Web-{39E8F689-27CD-F688-1958-9A008BBADD5D}" dt="2024-08-06T09:16:05.963" v="350"/>
        <pc:sldMkLst>
          <pc:docMk/>
          <pc:sldMk cId="1493548748" sldId="296"/>
        </pc:sldMkLst>
      </pc:sldChg>
      <pc:sldChg chg="ord">
        <pc:chgData name="Laetitia GOUJARD-LEDUC 623" userId="S::laetitia.goujard-leduc@caf62.caf.fr::dd4f65e6-6695-452a-96fe-fcafc740c8bd" providerId="AD" clId="Web-{39E8F689-27CD-F688-1958-9A008BBADD5D}" dt="2024-08-06T09:15:30.775" v="346"/>
        <pc:sldMkLst>
          <pc:docMk/>
          <pc:sldMk cId="2389744040" sldId="302"/>
        </pc:sldMkLst>
      </pc:sldChg>
      <pc:sldChg chg="modSp">
        <pc:chgData name="Laetitia GOUJARD-LEDUC 623" userId="S::laetitia.goujard-leduc@caf62.caf.fr::dd4f65e6-6695-452a-96fe-fcafc740c8bd" providerId="AD" clId="Web-{39E8F689-27CD-F688-1958-9A008BBADD5D}" dt="2024-08-06T09:29:22.537" v="397" actId="14100"/>
        <pc:sldMkLst>
          <pc:docMk/>
          <pc:sldMk cId="747758769" sldId="303"/>
        </pc:sldMkLst>
        <pc:picChg chg="mod">
          <ac:chgData name="Laetitia GOUJARD-LEDUC 623" userId="S::laetitia.goujard-leduc@caf62.caf.fr::dd4f65e6-6695-452a-96fe-fcafc740c8bd" providerId="AD" clId="Web-{39E8F689-27CD-F688-1958-9A008BBADD5D}" dt="2024-08-06T09:29:22.537" v="397" actId="14100"/>
          <ac:picMkLst>
            <pc:docMk/>
            <pc:sldMk cId="747758769" sldId="303"/>
            <ac:picMk id="7" creationId="{110B3627-A86C-6F29-C9A1-2ADC140613F3}"/>
          </ac:picMkLst>
        </pc:picChg>
      </pc:sldChg>
      <pc:sldChg chg="modSp">
        <pc:chgData name="Laetitia GOUJARD-LEDUC 623" userId="S::laetitia.goujard-leduc@caf62.caf.fr::dd4f65e6-6695-452a-96fe-fcafc740c8bd" providerId="AD" clId="Web-{39E8F689-27CD-F688-1958-9A008BBADD5D}" dt="2024-08-06T09:30:55.444" v="410" actId="14100"/>
        <pc:sldMkLst>
          <pc:docMk/>
          <pc:sldMk cId="3675921015" sldId="304"/>
        </pc:sldMkLst>
        <pc:spChg chg="mod">
          <ac:chgData name="Laetitia GOUJARD-LEDUC 623" userId="S::laetitia.goujard-leduc@caf62.caf.fr::dd4f65e6-6695-452a-96fe-fcafc740c8bd" providerId="AD" clId="Web-{39E8F689-27CD-F688-1958-9A008BBADD5D}" dt="2024-08-06T09:30:55.444" v="410" actId="14100"/>
          <ac:spMkLst>
            <pc:docMk/>
            <pc:sldMk cId="3675921015" sldId="304"/>
            <ac:spMk id="8" creationId="{AE8D1081-5D5F-DBE8-198D-59456A90D2A6}"/>
          </ac:spMkLst>
        </pc:spChg>
      </pc:sldChg>
      <pc:sldChg chg="modSp">
        <pc:chgData name="Laetitia GOUJARD-LEDUC 623" userId="S::laetitia.goujard-leduc@caf62.caf.fr::dd4f65e6-6695-452a-96fe-fcafc740c8bd" providerId="AD" clId="Web-{39E8F689-27CD-F688-1958-9A008BBADD5D}" dt="2024-08-06T09:03:36.061" v="251" actId="20577"/>
        <pc:sldMkLst>
          <pc:docMk/>
          <pc:sldMk cId="2106569204" sldId="308"/>
        </pc:sldMkLst>
        <pc:spChg chg="mod">
          <ac:chgData name="Laetitia GOUJARD-LEDUC 623" userId="S::laetitia.goujard-leduc@caf62.caf.fr::dd4f65e6-6695-452a-96fe-fcafc740c8bd" providerId="AD" clId="Web-{39E8F689-27CD-F688-1958-9A008BBADD5D}" dt="2024-08-06T09:03:36.061" v="251" actId="20577"/>
          <ac:spMkLst>
            <pc:docMk/>
            <pc:sldMk cId="2106569204" sldId="308"/>
            <ac:spMk id="2" creationId="{1D85C8A8-8558-1525-44EF-10CA388B676A}"/>
          </ac:spMkLst>
        </pc:spChg>
      </pc:sldChg>
      <pc:sldChg chg="modSp">
        <pc:chgData name="Laetitia GOUJARD-LEDUC 623" userId="S::laetitia.goujard-leduc@caf62.caf.fr::dd4f65e6-6695-452a-96fe-fcafc740c8bd" providerId="AD" clId="Web-{39E8F689-27CD-F688-1958-9A008BBADD5D}" dt="2024-08-06T09:06:49.642" v="274" actId="20577"/>
        <pc:sldMkLst>
          <pc:docMk/>
          <pc:sldMk cId="2283486125" sldId="316"/>
        </pc:sldMkLst>
        <pc:spChg chg="mod">
          <ac:chgData name="Laetitia GOUJARD-LEDUC 623" userId="S::laetitia.goujard-leduc@caf62.caf.fr::dd4f65e6-6695-452a-96fe-fcafc740c8bd" providerId="AD" clId="Web-{39E8F689-27CD-F688-1958-9A008BBADD5D}" dt="2024-08-06T09:06:49.642" v="274" actId="20577"/>
          <ac:spMkLst>
            <pc:docMk/>
            <pc:sldMk cId="2283486125" sldId="316"/>
            <ac:spMk id="2" creationId="{1D85C8A8-8558-1525-44EF-10CA388B676A}"/>
          </ac:spMkLst>
        </pc:spChg>
      </pc:sldChg>
      <pc:sldChg chg="modSp">
        <pc:chgData name="Laetitia GOUJARD-LEDUC 623" userId="S::laetitia.goujard-leduc@caf62.caf.fr::dd4f65e6-6695-452a-96fe-fcafc740c8bd" providerId="AD" clId="Web-{39E8F689-27CD-F688-1958-9A008BBADD5D}" dt="2024-08-06T09:12:17.116" v="341" actId="20577"/>
        <pc:sldMkLst>
          <pc:docMk/>
          <pc:sldMk cId="3609655811" sldId="333"/>
        </pc:sldMkLst>
        <pc:spChg chg="mod">
          <ac:chgData name="Laetitia GOUJARD-LEDUC 623" userId="S::laetitia.goujard-leduc@caf62.caf.fr::dd4f65e6-6695-452a-96fe-fcafc740c8bd" providerId="AD" clId="Web-{39E8F689-27CD-F688-1958-9A008BBADD5D}" dt="2024-08-06T09:12:17.116" v="341" actId="20577"/>
          <ac:spMkLst>
            <pc:docMk/>
            <pc:sldMk cId="3609655811" sldId="333"/>
            <ac:spMk id="2" creationId="{1D85C8A8-8558-1525-44EF-10CA388B676A}"/>
          </ac:spMkLst>
        </pc:spChg>
      </pc:sldChg>
      <pc:sldChg chg="modSp">
        <pc:chgData name="Laetitia GOUJARD-LEDUC 623" userId="S::laetitia.goujard-leduc@caf62.caf.fr::dd4f65e6-6695-452a-96fe-fcafc740c8bd" providerId="AD" clId="Web-{39E8F689-27CD-F688-1958-9A008BBADD5D}" dt="2024-08-06T08:53:08.786" v="39" actId="20577"/>
        <pc:sldMkLst>
          <pc:docMk/>
          <pc:sldMk cId="3802003402" sldId="344"/>
        </pc:sldMkLst>
        <pc:spChg chg="mod">
          <ac:chgData name="Laetitia GOUJARD-LEDUC 623" userId="S::laetitia.goujard-leduc@caf62.caf.fr::dd4f65e6-6695-452a-96fe-fcafc740c8bd" providerId="AD" clId="Web-{39E8F689-27CD-F688-1958-9A008BBADD5D}" dt="2024-08-06T08:53:08.786" v="39" actId="20577"/>
          <ac:spMkLst>
            <pc:docMk/>
            <pc:sldMk cId="3802003402" sldId="344"/>
            <ac:spMk id="2" creationId="{1D85C8A8-8558-1525-44EF-10CA388B676A}"/>
          </ac:spMkLst>
        </pc:spChg>
      </pc:sldChg>
      <pc:sldChg chg="del">
        <pc:chgData name="Laetitia GOUJARD-LEDUC 623" userId="S::laetitia.goujard-leduc@caf62.caf.fr::dd4f65e6-6695-452a-96fe-fcafc740c8bd" providerId="AD" clId="Web-{39E8F689-27CD-F688-1958-9A008BBADD5D}" dt="2024-08-06T09:36:32.215" v="649"/>
        <pc:sldMkLst>
          <pc:docMk/>
          <pc:sldMk cId="1688330876" sldId="353"/>
        </pc:sldMkLst>
      </pc:sldChg>
      <pc:sldChg chg="modSp">
        <pc:chgData name="Laetitia GOUJARD-LEDUC 623" userId="S::laetitia.goujard-leduc@caf62.caf.fr::dd4f65e6-6695-452a-96fe-fcafc740c8bd" providerId="AD" clId="Web-{39E8F689-27CD-F688-1958-9A008BBADD5D}" dt="2024-08-06T08:58:36.416" v="195" actId="1076"/>
        <pc:sldMkLst>
          <pc:docMk/>
          <pc:sldMk cId="3803446840" sldId="355"/>
        </pc:sldMkLst>
        <pc:spChg chg="mod">
          <ac:chgData name="Laetitia GOUJARD-LEDUC 623" userId="S::laetitia.goujard-leduc@caf62.caf.fr::dd4f65e6-6695-452a-96fe-fcafc740c8bd" providerId="AD" clId="Web-{39E8F689-27CD-F688-1958-9A008BBADD5D}" dt="2024-08-06T08:58:12.963" v="192" actId="20577"/>
          <ac:spMkLst>
            <pc:docMk/>
            <pc:sldMk cId="3803446840" sldId="355"/>
            <ac:spMk id="2" creationId="{1D85C8A8-8558-1525-44EF-10CA388B676A}"/>
          </ac:spMkLst>
        </pc:spChg>
        <pc:spChg chg="mod">
          <ac:chgData name="Laetitia GOUJARD-LEDUC 623" userId="S::laetitia.goujard-leduc@caf62.caf.fr::dd4f65e6-6695-452a-96fe-fcafc740c8bd" providerId="AD" clId="Web-{39E8F689-27CD-F688-1958-9A008BBADD5D}" dt="2024-08-06T08:58:36.416" v="195" actId="1076"/>
          <ac:spMkLst>
            <pc:docMk/>
            <pc:sldMk cId="3803446840" sldId="355"/>
            <ac:spMk id="5" creationId="{C8EFFC9A-5919-5885-5F8A-E2A002C9EF81}"/>
          </ac:spMkLst>
        </pc:spChg>
      </pc:sldChg>
      <pc:sldChg chg="modSp">
        <pc:chgData name="Laetitia GOUJARD-LEDUC 623" userId="S::laetitia.goujard-leduc@caf62.caf.fr::dd4f65e6-6695-452a-96fe-fcafc740c8bd" providerId="AD" clId="Web-{39E8F689-27CD-F688-1958-9A008BBADD5D}" dt="2024-08-06T09:08:50.003" v="311" actId="20577"/>
        <pc:sldMkLst>
          <pc:docMk/>
          <pc:sldMk cId="810628889" sldId="356"/>
        </pc:sldMkLst>
        <pc:spChg chg="mod">
          <ac:chgData name="Laetitia GOUJARD-LEDUC 623" userId="S::laetitia.goujard-leduc@caf62.caf.fr::dd4f65e6-6695-452a-96fe-fcafc740c8bd" providerId="AD" clId="Web-{39E8F689-27CD-F688-1958-9A008BBADD5D}" dt="2024-08-06T09:08:50.003" v="311" actId="20577"/>
          <ac:spMkLst>
            <pc:docMk/>
            <pc:sldMk cId="810628889" sldId="356"/>
            <ac:spMk id="2" creationId="{1D85C8A8-8558-1525-44EF-10CA388B676A}"/>
          </ac:spMkLst>
        </pc:spChg>
      </pc:sldChg>
      <pc:sldChg chg="modSp">
        <pc:chgData name="Laetitia GOUJARD-LEDUC 623" userId="S::laetitia.goujard-leduc@caf62.caf.fr::dd4f65e6-6695-452a-96fe-fcafc740c8bd" providerId="AD" clId="Web-{39E8F689-27CD-F688-1958-9A008BBADD5D}" dt="2024-08-06T09:09:50.816" v="335" actId="20577"/>
        <pc:sldMkLst>
          <pc:docMk/>
          <pc:sldMk cId="2183904446" sldId="357"/>
        </pc:sldMkLst>
        <pc:spChg chg="mod">
          <ac:chgData name="Laetitia GOUJARD-LEDUC 623" userId="S::laetitia.goujard-leduc@caf62.caf.fr::dd4f65e6-6695-452a-96fe-fcafc740c8bd" providerId="AD" clId="Web-{39E8F689-27CD-F688-1958-9A008BBADD5D}" dt="2024-08-06T09:09:50.816" v="335" actId="20577"/>
          <ac:spMkLst>
            <pc:docMk/>
            <pc:sldMk cId="2183904446" sldId="357"/>
            <ac:spMk id="2" creationId="{1D85C8A8-8558-1525-44EF-10CA388B676A}"/>
          </ac:spMkLst>
        </pc:spChg>
      </pc:sldChg>
      <pc:sldChg chg="modSp">
        <pc:chgData name="Laetitia GOUJARD-LEDUC 623" userId="S::laetitia.goujard-leduc@caf62.caf.fr::dd4f65e6-6695-452a-96fe-fcafc740c8bd" providerId="AD" clId="Web-{39E8F689-27CD-F688-1958-9A008BBADD5D}" dt="2024-08-06T08:51:49.473" v="4" actId="20577"/>
        <pc:sldMkLst>
          <pc:docMk/>
          <pc:sldMk cId="3494126053" sldId="358"/>
        </pc:sldMkLst>
        <pc:spChg chg="mod">
          <ac:chgData name="Laetitia GOUJARD-LEDUC 623" userId="S::laetitia.goujard-leduc@caf62.caf.fr::dd4f65e6-6695-452a-96fe-fcafc740c8bd" providerId="AD" clId="Web-{39E8F689-27CD-F688-1958-9A008BBADD5D}" dt="2024-08-06T08:51:49.473" v="4" actId="20577"/>
          <ac:spMkLst>
            <pc:docMk/>
            <pc:sldMk cId="3494126053" sldId="358"/>
            <ac:spMk id="2" creationId="{1D85C8A8-8558-1525-44EF-10CA388B676A}"/>
          </ac:spMkLst>
        </pc:spChg>
      </pc:sldChg>
      <pc:sldChg chg="addSp delSp modSp add replId">
        <pc:chgData name="Laetitia GOUJARD-LEDUC 623" userId="S::laetitia.goujard-leduc@caf62.caf.fr::dd4f65e6-6695-452a-96fe-fcafc740c8bd" providerId="AD" clId="Web-{39E8F689-27CD-F688-1958-9A008BBADD5D}" dt="2024-08-06T09:28:33.395" v="392" actId="20577"/>
        <pc:sldMkLst>
          <pc:docMk/>
          <pc:sldMk cId="2656723846" sldId="361"/>
        </pc:sldMkLst>
        <pc:spChg chg="del mod ord">
          <ac:chgData name="Laetitia GOUJARD-LEDUC 623" userId="S::laetitia.goujard-leduc@caf62.caf.fr::dd4f65e6-6695-452a-96fe-fcafc740c8bd" providerId="AD" clId="Web-{39E8F689-27CD-F688-1958-9A008BBADD5D}" dt="2024-08-06T09:28:05.098" v="385"/>
          <ac:spMkLst>
            <pc:docMk/>
            <pc:sldMk cId="2656723846" sldId="361"/>
            <ac:spMk id="2" creationId="{1D85C8A8-8558-1525-44EF-10CA388B676A}"/>
          </ac:spMkLst>
        </pc:spChg>
        <pc:spChg chg="add mod">
          <ac:chgData name="Laetitia GOUJARD-LEDUC 623" userId="S::laetitia.goujard-leduc@caf62.caf.fr::dd4f65e6-6695-452a-96fe-fcafc740c8bd" providerId="AD" clId="Web-{39E8F689-27CD-F688-1958-9A008BBADD5D}" dt="2024-08-06T09:28:33.395" v="392" actId="20577"/>
          <ac:spMkLst>
            <pc:docMk/>
            <pc:sldMk cId="2656723846" sldId="361"/>
            <ac:spMk id="6" creationId="{15C3E635-8BC7-A0E0-14D3-D3E1D0DFB410}"/>
          </ac:spMkLst>
        </pc:spChg>
        <pc:spChg chg="add del">
          <ac:chgData name="Laetitia GOUJARD-LEDUC 623" userId="S::laetitia.goujard-leduc@caf62.caf.fr::dd4f65e6-6695-452a-96fe-fcafc740c8bd" providerId="AD" clId="Web-{39E8F689-27CD-F688-1958-9A008BBADD5D}" dt="2024-08-06T09:20:08.779" v="364"/>
          <ac:spMkLst>
            <pc:docMk/>
            <pc:sldMk cId="2656723846" sldId="361"/>
            <ac:spMk id="13" creationId="{DC3B8C6B-63CA-4384-8059-2036BE520277}"/>
          </ac:spMkLst>
        </pc:spChg>
        <pc:spChg chg="add del">
          <ac:chgData name="Laetitia GOUJARD-LEDUC 623" userId="S::laetitia.goujard-leduc@caf62.caf.fr::dd4f65e6-6695-452a-96fe-fcafc740c8bd" providerId="AD" clId="Web-{39E8F689-27CD-F688-1958-9A008BBADD5D}" dt="2024-08-06T09:20:08.779" v="364"/>
          <ac:spMkLst>
            <pc:docMk/>
            <pc:sldMk cId="2656723846" sldId="361"/>
            <ac:spMk id="15" creationId="{C71B03AA-C0EB-4104-84F8-E1AB8BFBEF60}"/>
          </ac:spMkLst>
        </pc:spChg>
        <pc:spChg chg="add del">
          <ac:chgData name="Laetitia GOUJARD-LEDUC 623" userId="S::laetitia.goujard-leduc@caf62.caf.fr::dd4f65e6-6695-452a-96fe-fcafc740c8bd" providerId="AD" clId="Web-{39E8F689-27CD-F688-1958-9A008BBADD5D}" dt="2024-08-06T09:19:50.810" v="357"/>
          <ac:spMkLst>
            <pc:docMk/>
            <pc:sldMk cId="2656723846" sldId="361"/>
            <ac:spMk id="26" creationId="{DC3B8C6B-63CA-4384-8059-2036BE520277}"/>
          </ac:spMkLst>
        </pc:spChg>
        <pc:spChg chg="add del">
          <ac:chgData name="Laetitia GOUJARD-LEDUC 623" userId="S::laetitia.goujard-leduc@caf62.caf.fr::dd4f65e6-6695-452a-96fe-fcafc740c8bd" providerId="AD" clId="Web-{39E8F689-27CD-F688-1958-9A008BBADD5D}" dt="2024-08-06T09:19:50.810" v="357"/>
          <ac:spMkLst>
            <pc:docMk/>
            <pc:sldMk cId="2656723846" sldId="361"/>
            <ac:spMk id="28" creationId="{C71B03AA-C0EB-4104-84F8-E1AB8BFBEF60}"/>
          </ac:spMkLst>
        </pc:spChg>
        <pc:spChg chg="add del">
          <ac:chgData name="Laetitia GOUJARD-LEDUC 623" userId="S::laetitia.goujard-leduc@caf62.caf.fr::dd4f65e6-6695-452a-96fe-fcafc740c8bd" providerId="AD" clId="Web-{39E8F689-27CD-F688-1958-9A008BBADD5D}" dt="2024-08-06T09:19:56.638" v="359"/>
          <ac:spMkLst>
            <pc:docMk/>
            <pc:sldMk cId="2656723846" sldId="361"/>
            <ac:spMk id="34" creationId="{4D4DD4CF-9732-4771-98FE-77886DC915F2}"/>
          </ac:spMkLst>
        </pc:spChg>
        <pc:spChg chg="add del">
          <ac:chgData name="Laetitia GOUJARD-LEDUC 623" userId="S::laetitia.goujard-leduc@caf62.caf.fr::dd4f65e6-6695-452a-96fe-fcafc740c8bd" providerId="AD" clId="Web-{39E8F689-27CD-F688-1958-9A008BBADD5D}" dt="2024-08-06T09:19:56.638" v="359"/>
          <ac:spMkLst>
            <pc:docMk/>
            <pc:sldMk cId="2656723846" sldId="361"/>
            <ac:spMk id="35" creationId="{A2861A9C-C970-4FFE-B67C-222B6F573287}"/>
          </ac:spMkLst>
        </pc:spChg>
        <pc:spChg chg="add del">
          <ac:chgData name="Laetitia GOUJARD-LEDUC 623" userId="S::laetitia.goujard-leduc@caf62.caf.fr::dd4f65e6-6695-452a-96fe-fcafc740c8bd" providerId="AD" clId="Web-{39E8F689-27CD-F688-1958-9A008BBADD5D}" dt="2024-08-06T09:20:00.419" v="361"/>
          <ac:spMkLst>
            <pc:docMk/>
            <pc:sldMk cId="2656723846" sldId="361"/>
            <ac:spMk id="40" creationId="{48FE65CB-EFD8-497D-A30A-093E20EACB05}"/>
          </ac:spMkLst>
        </pc:spChg>
        <pc:spChg chg="add del">
          <ac:chgData name="Laetitia GOUJARD-LEDUC 623" userId="S::laetitia.goujard-leduc@caf62.caf.fr::dd4f65e6-6695-452a-96fe-fcafc740c8bd" providerId="AD" clId="Web-{39E8F689-27CD-F688-1958-9A008BBADD5D}" dt="2024-08-06T09:20:08.732" v="363"/>
          <ac:spMkLst>
            <pc:docMk/>
            <pc:sldMk cId="2656723846" sldId="361"/>
            <ac:spMk id="45" creationId="{4D4DD4CF-9732-4771-98FE-77886DC915F2}"/>
          </ac:spMkLst>
        </pc:spChg>
        <pc:spChg chg="add del">
          <ac:chgData name="Laetitia GOUJARD-LEDUC 623" userId="S::laetitia.goujard-leduc@caf62.caf.fr::dd4f65e6-6695-452a-96fe-fcafc740c8bd" providerId="AD" clId="Web-{39E8F689-27CD-F688-1958-9A008BBADD5D}" dt="2024-08-06T09:20:08.732" v="363"/>
          <ac:spMkLst>
            <pc:docMk/>
            <pc:sldMk cId="2656723846" sldId="361"/>
            <ac:spMk id="47" creationId="{A2861A9C-C970-4FFE-B67C-222B6F573287}"/>
          </ac:spMkLst>
        </pc:spChg>
        <pc:spChg chg="add">
          <ac:chgData name="Laetitia GOUJARD-LEDUC 623" userId="S::laetitia.goujard-leduc@caf62.caf.fr::dd4f65e6-6695-452a-96fe-fcafc740c8bd" providerId="AD" clId="Web-{39E8F689-27CD-F688-1958-9A008BBADD5D}" dt="2024-08-06T09:20:08.779" v="364"/>
          <ac:spMkLst>
            <pc:docMk/>
            <pc:sldMk cId="2656723846" sldId="361"/>
            <ac:spMk id="52" creationId="{DC3B8C6B-63CA-4384-8059-2036BE520277}"/>
          </ac:spMkLst>
        </pc:spChg>
        <pc:spChg chg="add">
          <ac:chgData name="Laetitia GOUJARD-LEDUC 623" userId="S::laetitia.goujard-leduc@caf62.caf.fr::dd4f65e6-6695-452a-96fe-fcafc740c8bd" providerId="AD" clId="Web-{39E8F689-27CD-F688-1958-9A008BBADD5D}" dt="2024-08-06T09:20:08.779" v="364"/>
          <ac:spMkLst>
            <pc:docMk/>
            <pc:sldMk cId="2656723846" sldId="361"/>
            <ac:spMk id="53" creationId="{C71B03AA-C0EB-4104-84F8-E1AB8BFBEF60}"/>
          </ac:spMkLst>
        </pc:spChg>
        <pc:picChg chg="add mod">
          <ac:chgData name="Laetitia GOUJARD-LEDUC 623" userId="S::laetitia.goujard-leduc@caf62.caf.fr::dd4f65e6-6695-452a-96fe-fcafc740c8bd" providerId="AD" clId="Web-{39E8F689-27CD-F688-1958-9A008BBADD5D}" dt="2024-08-06T09:20:08.779" v="364"/>
          <ac:picMkLst>
            <pc:docMk/>
            <pc:sldMk cId="2656723846" sldId="361"/>
            <ac:picMk id="3" creationId="{BC4BFA4C-8AD6-DB9B-77A9-A6C85C694419}"/>
          </ac:picMkLst>
        </pc:picChg>
        <pc:picChg chg="del">
          <ac:chgData name="Laetitia GOUJARD-LEDUC 623" userId="S::laetitia.goujard-leduc@caf62.caf.fr::dd4f65e6-6695-452a-96fe-fcafc740c8bd" providerId="AD" clId="Web-{39E8F689-27CD-F688-1958-9A008BBADD5D}" dt="2024-08-06T09:19:00.981" v="352"/>
          <ac:picMkLst>
            <pc:docMk/>
            <pc:sldMk cId="2656723846" sldId="361"/>
            <ac:picMk id="4" creationId="{29342A01-0759-8FD7-08B9-8C09D70AE4D0}"/>
          </ac:picMkLst>
        </pc:picChg>
        <pc:picChg chg="add del">
          <ac:chgData name="Laetitia GOUJARD-LEDUC 623" userId="S::laetitia.goujard-leduc@caf62.caf.fr::dd4f65e6-6695-452a-96fe-fcafc740c8bd" providerId="AD" clId="Web-{39E8F689-27CD-F688-1958-9A008BBADD5D}" dt="2024-08-06T09:20:08.779" v="364"/>
          <ac:picMkLst>
            <pc:docMk/>
            <pc:sldMk cId="2656723846" sldId="361"/>
            <ac:picMk id="9" creationId="{22790EC5-ACA7-4536-8066-B60199F3C6DF}"/>
          </ac:picMkLst>
        </pc:picChg>
        <pc:picChg chg="add del">
          <ac:chgData name="Laetitia GOUJARD-LEDUC 623" userId="S::laetitia.goujard-leduc@caf62.caf.fr::dd4f65e6-6695-452a-96fe-fcafc740c8bd" providerId="AD" clId="Web-{39E8F689-27CD-F688-1958-9A008BBADD5D}" dt="2024-08-06T09:20:08.779" v="364"/>
          <ac:picMkLst>
            <pc:docMk/>
            <pc:sldMk cId="2656723846" sldId="361"/>
            <ac:picMk id="11" creationId="{5F86BEAF-FD24-4827-AD37-6785EBC9C2A8}"/>
          </ac:picMkLst>
        </pc:picChg>
        <pc:picChg chg="add del">
          <ac:chgData name="Laetitia GOUJARD-LEDUC 623" userId="S::laetitia.goujard-leduc@caf62.caf.fr::dd4f65e6-6695-452a-96fe-fcafc740c8bd" providerId="AD" clId="Web-{39E8F689-27CD-F688-1958-9A008BBADD5D}" dt="2024-08-06T09:20:08.779" v="364"/>
          <ac:picMkLst>
            <pc:docMk/>
            <pc:sldMk cId="2656723846" sldId="361"/>
            <ac:picMk id="17" creationId="{09C2B723-6C2F-49DE-A429-50BDFD1ADB45}"/>
          </ac:picMkLst>
        </pc:picChg>
        <pc:picChg chg="add del">
          <ac:chgData name="Laetitia GOUJARD-LEDUC 623" userId="S::laetitia.goujard-leduc@caf62.caf.fr::dd4f65e6-6695-452a-96fe-fcafc740c8bd" providerId="AD" clId="Web-{39E8F689-27CD-F688-1958-9A008BBADD5D}" dt="2024-08-06T09:19:50.810" v="357"/>
          <ac:picMkLst>
            <pc:docMk/>
            <pc:sldMk cId="2656723846" sldId="361"/>
            <ac:picMk id="22" creationId="{22790EC5-ACA7-4536-8066-B60199F3C6DF}"/>
          </ac:picMkLst>
        </pc:picChg>
        <pc:picChg chg="add del">
          <ac:chgData name="Laetitia GOUJARD-LEDUC 623" userId="S::laetitia.goujard-leduc@caf62.caf.fr::dd4f65e6-6695-452a-96fe-fcafc740c8bd" providerId="AD" clId="Web-{39E8F689-27CD-F688-1958-9A008BBADD5D}" dt="2024-08-06T09:19:50.810" v="357"/>
          <ac:picMkLst>
            <pc:docMk/>
            <pc:sldMk cId="2656723846" sldId="361"/>
            <ac:picMk id="24" creationId="{5F86BEAF-FD24-4827-AD37-6785EBC9C2A8}"/>
          </ac:picMkLst>
        </pc:picChg>
        <pc:picChg chg="add del">
          <ac:chgData name="Laetitia GOUJARD-LEDUC 623" userId="S::laetitia.goujard-leduc@caf62.caf.fr::dd4f65e6-6695-452a-96fe-fcafc740c8bd" providerId="AD" clId="Web-{39E8F689-27CD-F688-1958-9A008BBADD5D}" dt="2024-08-06T09:19:50.810" v="357"/>
          <ac:picMkLst>
            <pc:docMk/>
            <pc:sldMk cId="2656723846" sldId="361"/>
            <ac:picMk id="30" creationId="{09C2B723-6C2F-49DE-A429-50BDFD1ADB45}"/>
          </ac:picMkLst>
        </pc:picChg>
        <pc:picChg chg="add del">
          <ac:chgData name="Laetitia GOUJARD-LEDUC 623" userId="S::laetitia.goujard-leduc@caf62.caf.fr::dd4f65e6-6695-452a-96fe-fcafc740c8bd" providerId="AD" clId="Web-{39E8F689-27CD-F688-1958-9A008BBADD5D}" dt="2024-08-06T09:19:56.638" v="359"/>
          <ac:picMkLst>
            <pc:docMk/>
            <pc:sldMk cId="2656723846" sldId="361"/>
            <ac:picMk id="32" creationId="{22790EC5-ACA7-4536-8066-B60199F3C6DF}"/>
          </ac:picMkLst>
        </pc:picChg>
        <pc:picChg chg="add del">
          <ac:chgData name="Laetitia GOUJARD-LEDUC 623" userId="S::laetitia.goujard-leduc@caf62.caf.fr::dd4f65e6-6695-452a-96fe-fcafc740c8bd" providerId="AD" clId="Web-{39E8F689-27CD-F688-1958-9A008BBADD5D}" dt="2024-08-06T09:19:56.638" v="359"/>
          <ac:picMkLst>
            <pc:docMk/>
            <pc:sldMk cId="2656723846" sldId="361"/>
            <ac:picMk id="33" creationId="{5F86BEAF-FD24-4827-AD37-6785EBC9C2A8}"/>
          </ac:picMkLst>
        </pc:picChg>
        <pc:picChg chg="add del">
          <ac:chgData name="Laetitia GOUJARD-LEDUC 623" userId="S::laetitia.goujard-leduc@caf62.caf.fr::dd4f65e6-6695-452a-96fe-fcafc740c8bd" providerId="AD" clId="Web-{39E8F689-27CD-F688-1958-9A008BBADD5D}" dt="2024-08-06T09:19:56.638" v="359"/>
          <ac:picMkLst>
            <pc:docMk/>
            <pc:sldMk cId="2656723846" sldId="361"/>
            <ac:picMk id="36" creationId="{D2FDF82E-EBD8-4EC5-AD10-CD9E70EE85CF}"/>
          </ac:picMkLst>
        </pc:picChg>
        <pc:picChg chg="add del">
          <ac:chgData name="Laetitia GOUJARD-LEDUC 623" userId="S::laetitia.goujard-leduc@caf62.caf.fr::dd4f65e6-6695-452a-96fe-fcafc740c8bd" providerId="AD" clId="Web-{39E8F689-27CD-F688-1958-9A008BBADD5D}" dt="2024-08-06T09:20:00.419" v="361"/>
          <ac:picMkLst>
            <pc:docMk/>
            <pc:sldMk cId="2656723846" sldId="361"/>
            <ac:picMk id="38" creationId="{25496B42-CC46-4183-B481-887CD3E8C725}"/>
          </ac:picMkLst>
        </pc:picChg>
        <pc:picChg chg="add del">
          <ac:chgData name="Laetitia GOUJARD-LEDUC 623" userId="S::laetitia.goujard-leduc@caf62.caf.fr::dd4f65e6-6695-452a-96fe-fcafc740c8bd" providerId="AD" clId="Web-{39E8F689-27CD-F688-1958-9A008BBADD5D}" dt="2024-08-06T09:20:00.419" v="361"/>
          <ac:picMkLst>
            <pc:docMk/>
            <pc:sldMk cId="2656723846" sldId="361"/>
            <ac:picMk id="39" creationId="{765E2D7E-B7BD-404F-9F71-D6620D37B909}"/>
          </ac:picMkLst>
        </pc:picChg>
        <pc:picChg chg="add del">
          <ac:chgData name="Laetitia GOUJARD-LEDUC 623" userId="S::laetitia.goujard-leduc@caf62.caf.fr::dd4f65e6-6695-452a-96fe-fcafc740c8bd" providerId="AD" clId="Web-{39E8F689-27CD-F688-1958-9A008BBADD5D}" dt="2024-08-06T09:20:00.419" v="361"/>
          <ac:picMkLst>
            <pc:docMk/>
            <pc:sldMk cId="2656723846" sldId="361"/>
            <ac:picMk id="41" creationId="{00E374F5-52B2-4260-8B1C-54237931F069}"/>
          </ac:picMkLst>
        </pc:picChg>
        <pc:picChg chg="add del">
          <ac:chgData name="Laetitia GOUJARD-LEDUC 623" userId="S::laetitia.goujard-leduc@caf62.caf.fr::dd4f65e6-6695-452a-96fe-fcafc740c8bd" providerId="AD" clId="Web-{39E8F689-27CD-F688-1958-9A008BBADD5D}" dt="2024-08-06T09:20:08.732" v="363"/>
          <ac:picMkLst>
            <pc:docMk/>
            <pc:sldMk cId="2656723846" sldId="361"/>
            <ac:picMk id="43" creationId="{22790EC5-ACA7-4536-8066-B60199F3C6DF}"/>
          </ac:picMkLst>
        </pc:picChg>
        <pc:picChg chg="add del">
          <ac:chgData name="Laetitia GOUJARD-LEDUC 623" userId="S::laetitia.goujard-leduc@caf62.caf.fr::dd4f65e6-6695-452a-96fe-fcafc740c8bd" providerId="AD" clId="Web-{39E8F689-27CD-F688-1958-9A008BBADD5D}" dt="2024-08-06T09:20:08.732" v="363"/>
          <ac:picMkLst>
            <pc:docMk/>
            <pc:sldMk cId="2656723846" sldId="361"/>
            <ac:picMk id="44" creationId="{5F86BEAF-FD24-4827-AD37-6785EBC9C2A8}"/>
          </ac:picMkLst>
        </pc:picChg>
        <pc:picChg chg="add del">
          <ac:chgData name="Laetitia GOUJARD-LEDUC 623" userId="S::laetitia.goujard-leduc@caf62.caf.fr::dd4f65e6-6695-452a-96fe-fcafc740c8bd" providerId="AD" clId="Web-{39E8F689-27CD-F688-1958-9A008BBADD5D}" dt="2024-08-06T09:20:08.732" v="363"/>
          <ac:picMkLst>
            <pc:docMk/>
            <pc:sldMk cId="2656723846" sldId="361"/>
            <ac:picMk id="46" creationId="{0917E639-5738-4605-929E-1222198314AD}"/>
          </ac:picMkLst>
        </pc:picChg>
        <pc:picChg chg="add del">
          <ac:chgData name="Laetitia GOUJARD-LEDUC 623" userId="S::laetitia.goujard-leduc@caf62.caf.fr::dd4f65e6-6695-452a-96fe-fcafc740c8bd" providerId="AD" clId="Web-{39E8F689-27CD-F688-1958-9A008BBADD5D}" dt="2024-08-06T09:20:08.732" v="363"/>
          <ac:picMkLst>
            <pc:docMk/>
            <pc:sldMk cId="2656723846" sldId="361"/>
            <ac:picMk id="48" creationId="{D2FDF82E-EBD8-4EC5-AD10-CD9E70EE85CF}"/>
          </ac:picMkLst>
        </pc:picChg>
        <pc:picChg chg="add">
          <ac:chgData name="Laetitia GOUJARD-LEDUC 623" userId="S::laetitia.goujard-leduc@caf62.caf.fr::dd4f65e6-6695-452a-96fe-fcafc740c8bd" providerId="AD" clId="Web-{39E8F689-27CD-F688-1958-9A008BBADD5D}" dt="2024-08-06T09:20:08.779" v="364"/>
          <ac:picMkLst>
            <pc:docMk/>
            <pc:sldMk cId="2656723846" sldId="361"/>
            <ac:picMk id="50" creationId="{22790EC5-ACA7-4536-8066-B60199F3C6DF}"/>
          </ac:picMkLst>
        </pc:picChg>
        <pc:picChg chg="add">
          <ac:chgData name="Laetitia GOUJARD-LEDUC 623" userId="S::laetitia.goujard-leduc@caf62.caf.fr::dd4f65e6-6695-452a-96fe-fcafc740c8bd" providerId="AD" clId="Web-{39E8F689-27CD-F688-1958-9A008BBADD5D}" dt="2024-08-06T09:20:08.779" v="364"/>
          <ac:picMkLst>
            <pc:docMk/>
            <pc:sldMk cId="2656723846" sldId="361"/>
            <ac:picMk id="51" creationId="{5F86BEAF-FD24-4827-AD37-6785EBC9C2A8}"/>
          </ac:picMkLst>
        </pc:picChg>
        <pc:picChg chg="add">
          <ac:chgData name="Laetitia GOUJARD-LEDUC 623" userId="S::laetitia.goujard-leduc@caf62.caf.fr::dd4f65e6-6695-452a-96fe-fcafc740c8bd" providerId="AD" clId="Web-{39E8F689-27CD-F688-1958-9A008BBADD5D}" dt="2024-08-06T09:20:08.779" v="364"/>
          <ac:picMkLst>
            <pc:docMk/>
            <pc:sldMk cId="2656723846" sldId="361"/>
            <ac:picMk id="54" creationId="{09C2B723-6C2F-49DE-A429-50BDFD1ADB45}"/>
          </ac:picMkLst>
        </pc:picChg>
      </pc:sldChg>
      <pc:sldChg chg="modSp add ord replId">
        <pc:chgData name="Laetitia GOUJARD-LEDUC 623" userId="S::laetitia.goujard-leduc@caf62.caf.fr::dd4f65e6-6695-452a-96fe-fcafc740c8bd" providerId="AD" clId="Web-{39E8F689-27CD-F688-1958-9A008BBADD5D}" dt="2024-08-06T09:36:22.277" v="648" actId="20577"/>
        <pc:sldMkLst>
          <pc:docMk/>
          <pc:sldMk cId="2638339879" sldId="362"/>
        </pc:sldMkLst>
        <pc:spChg chg="mod">
          <ac:chgData name="Laetitia GOUJARD-LEDUC 623" userId="S::laetitia.goujard-leduc@caf62.caf.fr::dd4f65e6-6695-452a-96fe-fcafc740c8bd" providerId="AD" clId="Web-{39E8F689-27CD-F688-1958-9A008BBADD5D}" dt="2024-08-06T09:32:38.180" v="437" actId="20577"/>
          <ac:spMkLst>
            <pc:docMk/>
            <pc:sldMk cId="2638339879" sldId="362"/>
            <ac:spMk id="7" creationId="{E6867CE8-112E-C01B-AF4E-3728A3496636}"/>
          </ac:spMkLst>
        </pc:spChg>
        <pc:spChg chg="mod">
          <ac:chgData name="Laetitia GOUJARD-LEDUC 623" userId="S::laetitia.goujard-leduc@caf62.caf.fr::dd4f65e6-6695-452a-96fe-fcafc740c8bd" providerId="AD" clId="Web-{39E8F689-27CD-F688-1958-9A008BBADD5D}" dt="2024-08-06T09:36:22.277" v="648" actId="20577"/>
          <ac:spMkLst>
            <pc:docMk/>
            <pc:sldMk cId="2638339879" sldId="362"/>
            <ac:spMk id="8" creationId="{AE8D1081-5D5F-DBE8-198D-59456A90D2A6}"/>
          </ac:spMkLst>
        </pc:spChg>
      </pc:sldChg>
      <pc:sldChg chg="add del replId">
        <pc:chgData name="Laetitia GOUJARD-LEDUC 623" userId="S::laetitia.goujard-leduc@caf62.caf.fr::dd4f65e6-6695-452a-96fe-fcafc740c8bd" providerId="AD" clId="Web-{39E8F689-27CD-F688-1958-9A008BBADD5D}" dt="2024-08-06T09:28:53.536" v="395"/>
        <pc:sldMkLst>
          <pc:docMk/>
          <pc:sldMk cId="3927325094" sldId="362"/>
        </pc:sldMkLst>
      </pc:sldChg>
    </pc:docChg>
  </pc:docChgLst>
  <pc:docChgLst>
    <pc:chgData name="Laetitia GOUJARD-LEDUC 623" userId="S::laetitia.goujard-leduc@caf62.caf.fr::dd4f65e6-6695-452a-96fe-fcafc740c8bd" providerId="AD" clId="Web-{D1B7844E-760C-7AAF-9E4E-BA9FA9F1DF94}"/>
    <pc:docChg chg="modSld">
      <pc:chgData name="Laetitia GOUJARD-LEDUC 623" userId="S::laetitia.goujard-leduc@caf62.caf.fr::dd4f65e6-6695-452a-96fe-fcafc740c8bd" providerId="AD" clId="Web-{D1B7844E-760C-7AAF-9E4E-BA9FA9F1DF94}" dt="2024-07-22T07:49:04.759" v="210" actId="20577"/>
      <pc:docMkLst>
        <pc:docMk/>
      </pc:docMkLst>
      <pc:sldChg chg="modSp">
        <pc:chgData name="Laetitia GOUJARD-LEDUC 623" userId="S::laetitia.goujard-leduc@caf62.caf.fr::dd4f65e6-6695-452a-96fe-fcafc740c8bd" providerId="AD" clId="Web-{D1B7844E-760C-7AAF-9E4E-BA9FA9F1DF94}" dt="2024-07-22T07:49:04.759" v="210" actId="20577"/>
        <pc:sldMkLst>
          <pc:docMk/>
          <pc:sldMk cId="1891889949" sldId="346"/>
        </pc:sldMkLst>
        <pc:spChg chg="mod">
          <ac:chgData name="Laetitia GOUJARD-LEDUC 623" userId="S::laetitia.goujard-leduc@caf62.caf.fr::dd4f65e6-6695-452a-96fe-fcafc740c8bd" providerId="AD" clId="Web-{D1B7844E-760C-7AAF-9E4E-BA9FA9F1DF94}" dt="2024-07-22T07:49:04.759" v="210" actId="20577"/>
          <ac:spMkLst>
            <pc:docMk/>
            <pc:sldMk cId="1891889949" sldId="346"/>
            <ac:spMk id="2" creationId="{1D85C8A8-8558-1525-44EF-10CA388B676A}"/>
          </ac:spMkLst>
        </pc:spChg>
      </pc:sldChg>
    </pc:docChg>
  </pc:docChgLst>
  <pc:docChgLst>
    <pc:chgData name="Samuel TOMASI 623" userId="S::samuel.tomasi@caf62.caf.fr::f79322c6-fa0d-49fb-81a8-9cc412966987" providerId="AD" clId="Web-{CA9C6B64-B415-6642-0AFD-27777494C7A1}"/>
    <pc:docChg chg="modSld">
      <pc:chgData name="Samuel TOMASI 623" userId="S::samuel.tomasi@caf62.caf.fr::f79322c6-fa0d-49fb-81a8-9cc412966987" providerId="AD" clId="Web-{CA9C6B64-B415-6642-0AFD-27777494C7A1}" dt="2025-03-27T07:48:44.449" v="270" actId="20577"/>
      <pc:docMkLst>
        <pc:docMk/>
      </pc:docMkLst>
      <pc:sldChg chg="modSp">
        <pc:chgData name="Samuel TOMASI 623" userId="S::samuel.tomasi@caf62.caf.fr::f79322c6-fa0d-49fb-81a8-9cc412966987" providerId="AD" clId="Web-{CA9C6B64-B415-6642-0AFD-27777494C7A1}" dt="2025-03-27T07:21:42.919" v="111" actId="20577"/>
        <pc:sldMkLst>
          <pc:docMk/>
          <pc:sldMk cId="427048537" sldId="269"/>
        </pc:sldMkLst>
        <pc:spChg chg="mod">
          <ac:chgData name="Samuel TOMASI 623" userId="S::samuel.tomasi@caf62.caf.fr::f79322c6-fa0d-49fb-81a8-9cc412966987" providerId="AD" clId="Web-{CA9C6B64-B415-6642-0AFD-27777494C7A1}" dt="2025-03-27T07:21:42.919" v="111" actId="20577"/>
          <ac:spMkLst>
            <pc:docMk/>
            <pc:sldMk cId="427048537" sldId="269"/>
            <ac:spMk id="8" creationId="{AE8D1081-5D5F-DBE8-198D-59456A90D2A6}"/>
          </ac:spMkLst>
        </pc:spChg>
      </pc:sldChg>
      <pc:sldChg chg="modSp">
        <pc:chgData name="Samuel TOMASI 623" userId="S::samuel.tomasi@caf62.caf.fr::f79322c6-fa0d-49fb-81a8-9cc412966987" providerId="AD" clId="Web-{CA9C6B64-B415-6642-0AFD-27777494C7A1}" dt="2025-03-27T07:12:09.418" v="6" actId="20577"/>
        <pc:sldMkLst>
          <pc:docMk/>
          <pc:sldMk cId="2652752481" sldId="273"/>
        </pc:sldMkLst>
        <pc:spChg chg="mod">
          <ac:chgData name="Samuel TOMASI 623" userId="S::samuel.tomasi@caf62.caf.fr::f79322c6-fa0d-49fb-81a8-9cc412966987" providerId="AD" clId="Web-{CA9C6B64-B415-6642-0AFD-27777494C7A1}" dt="2025-03-27T07:12:09.418" v="6" actId="20577"/>
          <ac:spMkLst>
            <pc:docMk/>
            <pc:sldMk cId="2652752481" sldId="273"/>
            <ac:spMk id="8" creationId="{AE8D1081-5D5F-DBE8-198D-59456A90D2A6}"/>
          </ac:spMkLst>
        </pc:spChg>
      </pc:sldChg>
      <pc:sldChg chg="modSp">
        <pc:chgData name="Samuel TOMASI 623" userId="S::samuel.tomasi@caf62.caf.fr::f79322c6-fa0d-49fb-81a8-9cc412966987" providerId="AD" clId="Web-{CA9C6B64-B415-6642-0AFD-27777494C7A1}" dt="2025-03-27T07:30:57.044" v="145" actId="20577"/>
        <pc:sldMkLst>
          <pc:docMk/>
          <pc:sldMk cId="2259629972" sldId="274"/>
        </pc:sldMkLst>
        <pc:spChg chg="mod">
          <ac:chgData name="Samuel TOMASI 623" userId="S::samuel.tomasi@caf62.caf.fr::f79322c6-fa0d-49fb-81a8-9cc412966987" providerId="AD" clId="Web-{CA9C6B64-B415-6642-0AFD-27777494C7A1}" dt="2025-03-27T07:30:57.044" v="145" actId="20577"/>
          <ac:spMkLst>
            <pc:docMk/>
            <pc:sldMk cId="2259629972" sldId="274"/>
            <ac:spMk id="8" creationId="{AE8D1081-5D5F-DBE8-198D-59456A90D2A6}"/>
          </ac:spMkLst>
        </pc:spChg>
      </pc:sldChg>
      <pc:sldChg chg="modSp">
        <pc:chgData name="Samuel TOMASI 623" userId="S::samuel.tomasi@caf62.caf.fr::f79322c6-fa0d-49fb-81a8-9cc412966987" providerId="AD" clId="Web-{CA9C6B64-B415-6642-0AFD-27777494C7A1}" dt="2025-03-27T07:14:00.109" v="16" actId="20577"/>
        <pc:sldMkLst>
          <pc:docMk/>
          <pc:sldMk cId="915543885" sldId="297"/>
        </pc:sldMkLst>
        <pc:spChg chg="mod">
          <ac:chgData name="Samuel TOMASI 623" userId="S::samuel.tomasi@caf62.caf.fr::f79322c6-fa0d-49fb-81a8-9cc412966987" providerId="AD" clId="Web-{CA9C6B64-B415-6642-0AFD-27777494C7A1}" dt="2025-03-27T07:14:00.109" v="16" actId="20577"/>
          <ac:spMkLst>
            <pc:docMk/>
            <pc:sldMk cId="915543885" sldId="297"/>
            <ac:spMk id="8" creationId="{AE8D1081-5D5F-DBE8-198D-59456A90D2A6}"/>
          </ac:spMkLst>
        </pc:spChg>
      </pc:sldChg>
      <pc:sldChg chg="modSp">
        <pc:chgData name="Samuel TOMASI 623" userId="S::samuel.tomasi@caf62.caf.fr::f79322c6-fa0d-49fb-81a8-9cc412966987" providerId="AD" clId="Web-{CA9C6B64-B415-6642-0AFD-27777494C7A1}" dt="2025-03-27T07:35:32.020" v="162" actId="20577"/>
        <pc:sldMkLst>
          <pc:docMk/>
          <pc:sldMk cId="2968768779" sldId="298"/>
        </pc:sldMkLst>
        <pc:spChg chg="mod">
          <ac:chgData name="Samuel TOMASI 623" userId="S::samuel.tomasi@caf62.caf.fr::f79322c6-fa0d-49fb-81a8-9cc412966987" providerId="AD" clId="Web-{CA9C6B64-B415-6642-0AFD-27777494C7A1}" dt="2025-03-27T07:35:32.020" v="162" actId="20577"/>
          <ac:spMkLst>
            <pc:docMk/>
            <pc:sldMk cId="2968768779" sldId="298"/>
            <ac:spMk id="8" creationId="{AE8D1081-5D5F-DBE8-198D-59456A90D2A6}"/>
          </ac:spMkLst>
        </pc:spChg>
      </pc:sldChg>
      <pc:sldChg chg="modSp">
        <pc:chgData name="Samuel TOMASI 623" userId="S::samuel.tomasi@caf62.caf.fr::f79322c6-fa0d-49fb-81a8-9cc412966987" providerId="AD" clId="Web-{CA9C6B64-B415-6642-0AFD-27777494C7A1}" dt="2025-03-27T07:41:19.217" v="212" actId="20577"/>
        <pc:sldMkLst>
          <pc:docMk/>
          <pc:sldMk cId="1422842937" sldId="299"/>
        </pc:sldMkLst>
        <pc:spChg chg="mod">
          <ac:chgData name="Samuel TOMASI 623" userId="S::samuel.tomasi@caf62.caf.fr::f79322c6-fa0d-49fb-81a8-9cc412966987" providerId="AD" clId="Web-{CA9C6B64-B415-6642-0AFD-27777494C7A1}" dt="2025-03-27T07:41:19.217" v="212" actId="20577"/>
          <ac:spMkLst>
            <pc:docMk/>
            <pc:sldMk cId="1422842937" sldId="299"/>
            <ac:spMk id="4" creationId="{C51A51AA-1900-571E-8073-DBBD47FC0E47}"/>
          </ac:spMkLst>
        </pc:spChg>
        <pc:spChg chg="mod">
          <ac:chgData name="Samuel TOMASI 623" userId="S::samuel.tomasi@caf62.caf.fr::f79322c6-fa0d-49fb-81a8-9cc412966987" providerId="AD" clId="Web-{CA9C6B64-B415-6642-0AFD-27777494C7A1}" dt="2025-03-27T07:40:35.638" v="191" actId="20577"/>
          <ac:spMkLst>
            <pc:docMk/>
            <pc:sldMk cId="1422842937" sldId="299"/>
            <ac:spMk id="8" creationId="{AE8D1081-5D5F-DBE8-198D-59456A90D2A6}"/>
          </ac:spMkLst>
        </pc:spChg>
      </pc:sldChg>
      <pc:sldChg chg="modSp">
        <pc:chgData name="Samuel TOMASI 623" userId="S::samuel.tomasi@caf62.caf.fr::f79322c6-fa0d-49fb-81a8-9cc412966987" providerId="AD" clId="Web-{CA9C6B64-B415-6642-0AFD-27777494C7A1}" dt="2025-03-27T07:32:55.266" v="147" actId="20577"/>
        <pc:sldMkLst>
          <pc:docMk/>
          <pc:sldMk cId="3675921015" sldId="304"/>
        </pc:sldMkLst>
        <pc:spChg chg="mod">
          <ac:chgData name="Samuel TOMASI 623" userId="S::samuel.tomasi@caf62.caf.fr::f79322c6-fa0d-49fb-81a8-9cc412966987" providerId="AD" clId="Web-{CA9C6B64-B415-6642-0AFD-27777494C7A1}" dt="2025-03-27T07:32:55.266" v="147" actId="20577"/>
          <ac:spMkLst>
            <pc:docMk/>
            <pc:sldMk cId="3675921015" sldId="304"/>
            <ac:spMk id="8" creationId="{AE8D1081-5D5F-DBE8-198D-59456A90D2A6}"/>
          </ac:spMkLst>
        </pc:spChg>
      </pc:sldChg>
      <pc:sldChg chg="modSp">
        <pc:chgData name="Samuel TOMASI 623" userId="S::samuel.tomasi@caf62.caf.fr::f79322c6-fa0d-49fb-81a8-9cc412966987" providerId="AD" clId="Web-{CA9C6B64-B415-6642-0AFD-27777494C7A1}" dt="2025-03-27T07:14:45.594" v="31" actId="20577"/>
        <pc:sldMkLst>
          <pc:docMk/>
          <pc:sldMk cId="2073503024" sldId="323"/>
        </pc:sldMkLst>
        <pc:spChg chg="mod">
          <ac:chgData name="Samuel TOMASI 623" userId="S::samuel.tomasi@caf62.caf.fr::f79322c6-fa0d-49fb-81a8-9cc412966987" providerId="AD" clId="Web-{CA9C6B64-B415-6642-0AFD-27777494C7A1}" dt="2025-03-27T07:14:45.594" v="31" actId="20577"/>
          <ac:spMkLst>
            <pc:docMk/>
            <pc:sldMk cId="2073503024" sldId="323"/>
            <ac:spMk id="2" creationId="{1D85C8A8-8558-1525-44EF-10CA388B676A}"/>
          </ac:spMkLst>
        </pc:spChg>
      </pc:sldChg>
      <pc:sldChg chg="modSp">
        <pc:chgData name="Samuel TOMASI 623" userId="S::samuel.tomasi@caf62.caf.fr::f79322c6-fa0d-49fb-81a8-9cc412966987" providerId="AD" clId="Web-{CA9C6B64-B415-6642-0AFD-27777494C7A1}" dt="2025-03-27T07:42:09.500" v="215" actId="20577"/>
        <pc:sldMkLst>
          <pc:docMk/>
          <pc:sldMk cId="3380162440" sldId="330"/>
        </pc:sldMkLst>
        <pc:spChg chg="mod">
          <ac:chgData name="Samuel TOMASI 623" userId="S::samuel.tomasi@caf62.caf.fr::f79322c6-fa0d-49fb-81a8-9cc412966987" providerId="AD" clId="Web-{CA9C6B64-B415-6642-0AFD-27777494C7A1}" dt="2025-03-27T07:42:09.500" v="215" actId="20577"/>
          <ac:spMkLst>
            <pc:docMk/>
            <pc:sldMk cId="3380162440" sldId="330"/>
            <ac:spMk id="2" creationId="{1D85C8A8-8558-1525-44EF-10CA388B676A}"/>
          </ac:spMkLst>
        </pc:spChg>
      </pc:sldChg>
      <pc:sldChg chg="modSp">
        <pc:chgData name="Samuel TOMASI 623" userId="S::samuel.tomasi@caf62.caf.fr::f79322c6-fa0d-49fb-81a8-9cc412966987" providerId="AD" clId="Web-{CA9C6B64-B415-6642-0AFD-27777494C7A1}" dt="2025-03-27T07:47:24.025" v="226" actId="20577"/>
        <pc:sldMkLst>
          <pc:docMk/>
          <pc:sldMk cId="2731678181" sldId="360"/>
        </pc:sldMkLst>
        <pc:spChg chg="mod">
          <ac:chgData name="Samuel TOMASI 623" userId="S::samuel.tomasi@caf62.caf.fr::f79322c6-fa0d-49fb-81a8-9cc412966987" providerId="AD" clId="Web-{CA9C6B64-B415-6642-0AFD-27777494C7A1}" dt="2025-03-27T07:47:24.025" v="226" actId="20577"/>
          <ac:spMkLst>
            <pc:docMk/>
            <pc:sldMk cId="2731678181" sldId="360"/>
            <ac:spMk id="8" creationId="{AE8D1081-5D5F-DBE8-198D-59456A90D2A6}"/>
          </ac:spMkLst>
        </pc:spChg>
        <pc:spChg chg="mod">
          <ac:chgData name="Samuel TOMASI 623" userId="S::samuel.tomasi@caf62.caf.fr::f79322c6-fa0d-49fb-81a8-9cc412966987" providerId="AD" clId="Web-{CA9C6B64-B415-6642-0AFD-27777494C7A1}" dt="2025-03-27T07:47:09.243" v="221" actId="20577"/>
          <ac:spMkLst>
            <pc:docMk/>
            <pc:sldMk cId="2731678181" sldId="360"/>
            <ac:spMk id="9" creationId="{51C191CA-7D1E-AEDA-46A5-97F79C4CF1D0}"/>
          </ac:spMkLst>
        </pc:spChg>
      </pc:sldChg>
      <pc:sldChg chg="modSp">
        <pc:chgData name="Samuel TOMASI 623" userId="S::samuel.tomasi@caf62.caf.fr::f79322c6-fa0d-49fb-81a8-9cc412966987" providerId="AD" clId="Web-{CA9C6B64-B415-6642-0AFD-27777494C7A1}" dt="2025-03-27T07:48:44.449" v="270" actId="20577"/>
        <pc:sldMkLst>
          <pc:docMk/>
          <pc:sldMk cId="2638339879" sldId="362"/>
        </pc:sldMkLst>
        <pc:spChg chg="mod">
          <ac:chgData name="Samuel TOMASI 623" userId="S::samuel.tomasi@caf62.caf.fr::f79322c6-fa0d-49fb-81a8-9cc412966987" providerId="AD" clId="Web-{CA9C6B64-B415-6642-0AFD-27777494C7A1}" dt="2025-03-27T07:48:44.449" v="270" actId="20577"/>
          <ac:spMkLst>
            <pc:docMk/>
            <pc:sldMk cId="2638339879" sldId="362"/>
            <ac:spMk id="8" creationId="{AE8D1081-5D5F-DBE8-198D-59456A90D2A6}"/>
          </ac:spMkLst>
        </pc:spChg>
      </pc:sldChg>
    </pc:docChg>
  </pc:docChgLst>
  <pc:docChgLst>
    <pc:chgData name="Samuel TOMASI 623" userId="S::samuel.tomasi@caf62.caf.fr::f79322c6-fa0d-49fb-81a8-9cc412966987" providerId="AD" clId="Web-{4A55819E-E804-2B25-41AB-655ED86EAA36}"/>
    <pc:docChg chg="modSld">
      <pc:chgData name="Samuel TOMASI 623" userId="S::samuel.tomasi@caf62.caf.fr::f79322c6-fa0d-49fb-81a8-9cc412966987" providerId="AD" clId="Web-{4A55819E-E804-2B25-41AB-655ED86EAA36}" dt="2025-04-11T13:16:53.488" v="199" actId="20577"/>
      <pc:docMkLst>
        <pc:docMk/>
      </pc:docMkLst>
      <pc:sldChg chg="modSp">
        <pc:chgData name="Samuel TOMASI 623" userId="S::samuel.tomasi@caf62.caf.fr::f79322c6-fa0d-49fb-81a8-9cc412966987" providerId="AD" clId="Web-{4A55819E-E804-2B25-41AB-655ED86EAA36}" dt="2025-04-11T13:16:53.488" v="199" actId="20577"/>
        <pc:sldMkLst>
          <pc:docMk/>
          <pc:sldMk cId="4006261887" sldId="345"/>
        </pc:sldMkLst>
        <pc:spChg chg="mod">
          <ac:chgData name="Samuel TOMASI 623" userId="S::samuel.tomasi@caf62.caf.fr::f79322c6-fa0d-49fb-81a8-9cc412966987" providerId="AD" clId="Web-{4A55819E-E804-2B25-41AB-655ED86EAA36}" dt="2025-04-11T13:16:53.488" v="199" actId="20577"/>
          <ac:spMkLst>
            <pc:docMk/>
            <pc:sldMk cId="4006261887" sldId="345"/>
            <ac:spMk id="2" creationId="{1D85C8A8-8558-1525-44EF-10CA388B676A}"/>
          </ac:spMkLst>
        </pc:spChg>
      </pc:sldChg>
    </pc:docChg>
  </pc:docChgLst>
  <pc:docChgLst>
    <pc:chgData name="Laetitia GOUJARD-LEDUC 623" userId="S::laetitia.goujard-leduc@caf62.caf.fr::dd4f65e6-6695-452a-96fe-fcafc740c8bd" providerId="AD" clId="Web-{D81D34BC-EB4C-8EC0-0F54-732CDE924F6F}"/>
    <pc:docChg chg="modSld">
      <pc:chgData name="Laetitia GOUJARD-LEDUC 623" userId="S::laetitia.goujard-leduc@caf62.caf.fr::dd4f65e6-6695-452a-96fe-fcafc740c8bd" providerId="AD" clId="Web-{D81D34BC-EB4C-8EC0-0F54-732CDE924F6F}" dt="2024-10-28T11:32:20.466" v="80" actId="1076"/>
      <pc:docMkLst>
        <pc:docMk/>
      </pc:docMkLst>
      <pc:sldChg chg="modSp">
        <pc:chgData name="Laetitia GOUJARD-LEDUC 623" userId="S::laetitia.goujard-leduc@caf62.caf.fr::dd4f65e6-6695-452a-96fe-fcafc740c8bd" providerId="AD" clId="Web-{D81D34BC-EB4C-8EC0-0F54-732CDE924F6F}" dt="2024-10-28T11:32:20.466" v="80" actId="1076"/>
        <pc:sldMkLst>
          <pc:docMk/>
          <pc:sldMk cId="2944259562" sldId="270"/>
        </pc:sldMkLst>
        <pc:spChg chg="mod">
          <ac:chgData name="Laetitia GOUJARD-LEDUC 623" userId="S::laetitia.goujard-leduc@caf62.caf.fr::dd4f65e6-6695-452a-96fe-fcafc740c8bd" providerId="AD" clId="Web-{D81D34BC-EB4C-8EC0-0F54-732CDE924F6F}" dt="2024-10-28T11:16:41.092" v="29" actId="14100"/>
          <ac:spMkLst>
            <pc:docMk/>
            <pc:sldMk cId="2944259562" sldId="270"/>
            <ac:spMk id="5" creationId="{6D3CC301-2E0D-B78C-B59A-0A9C73BCEB5B}"/>
          </ac:spMkLst>
        </pc:spChg>
        <pc:spChg chg="mod">
          <ac:chgData name="Laetitia GOUJARD-LEDUC 623" userId="S::laetitia.goujard-leduc@caf62.caf.fr::dd4f65e6-6695-452a-96fe-fcafc740c8bd" providerId="AD" clId="Web-{D81D34BC-EB4C-8EC0-0F54-732CDE924F6F}" dt="2024-10-28T11:32:03.965" v="77" actId="20577"/>
          <ac:spMkLst>
            <pc:docMk/>
            <pc:sldMk cId="2944259562" sldId="270"/>
            <ac:spMk id="8" creationId="{AE8D1081-5D5F-DBE8-198D-59456A90D2A6}"/>
          </ac:spMkLst>
        </pc:spChg>
        <pc:picChg chg="mod">
          <ac:chgData name="Laetitia GOUJARD-LEDUC 623" userId="S::laetitia.goujard-leduc@caf62.caf.fr::dd4f65e6-6695-452a-96fe-fcafc740c8bd" providerId="AD" clId="Web-{D81D34BC-EB4C-8EC0-0F54-732CDE924F6F}" dt="2024-10-28T11:31:50.887" v="74" actId="1076"/>
          <ac:picMkLst>
            <pc:docMk/>
            <pc:sldMk cId="2944259562" sldId="270"/>
            <ac:picMk id="2" creationId="{4880CD05-6F6B-5484-D344-390CA55154C9}"/>
          </ac:picMkLst>
        </pc:picChg>
        <pc:picChg chg="mod">
          <ac:chgData name="Laetitia GOUJARD-LEDUC 623" userId="S::laetitia.goujard-leduc@caf62.caf.fr::dd4f65e6-6695-452a-96fe-fcafc740c8bd" providerId="AD" clId="Web-{D81D34BC-EB4C-8EC0-0F54-732CDE924F6F}" dt="2024-10-28T11:32:10.825" v="78" actId="1076"/>
          <ac:picMkLst>
            <pc:docMk/>
            <pc:sldMk cId="2944259562" sldId="270"/>
            <ac:picMk id="4" creationId="{6695A630-95C1-818C-C37E-F09568410DC9}"/>
          </ac:picMkLst>
        </pc:picChg>
        <pc:picChg chg="mod">
          <ac:chgData name="Laetitia GOUJARD-LEDUC 623" userId="S::laetitia.goujard-leduc@caf62.caf.fr::dd4f65e6-6695-452a-96fe-fcafc740c8bd" providerId="AD" clId="Web-{D81D34BC-EB4C-8EC0-0F54-732CDE924F6F}" dt="2024-10-28T11:32:20.466" v="80" actId="1076"/>
          <ac:picMkLst>
            <pc:docMk/>
            <pc:sldMk cId="2944259562" sldId="270"/>
            <ac:picMk id="6" creationId="{1DBCAB4E-1CEE-12F0-298B-6B0D71E29FE3}"/>
          </ac:picMkLst>
        </pc:picChg>
        <pc:picChg chg="mod">
          <ac:chgData name="Laetitia GOUJARD-LEDUC 623" userId="S::laetitia.goujard-leduc@caf62.caf.fr::dd4f65e6-6695-452a-96fe-fcafc740c8bd" providerId="AD" clId="Web-{D81D34BC-EB4C-8EC0-0F54-732CDE924F6F}" dt="2024-10-28T11:32:13.887" v="79" actId="1076"/>
          <ac:picMkLst>
            <pc:docMk/>
            <pc:sldMk cId="2944259562" sldId="270"/>
            <ac:picMk id="9" creationId="{E1D1D609-E46C-9EC0-1F8F-8C615E3150E4}"/>
          </ac:picMkLst>
        </pc:picChg>
      </pc:sldChg>
    </pc:docChg>
  </pc:docChgLst>
  <pc:docChgLst>
    <pc:chgData name="Samuel TOMASI 623" userId="S::samuel.tomasi@caf62.caf.fr::f79322c6-fa0d-49fb-81a8-9cc412966987" providerId="AD" clId="Web-{DB421FFF-B427-C052-5984-64AB5E0AF68A}"/>
    <pc:docChg chg="modSld">
      <pc:chgData name="Samuel TOMASI 623" userId="S::samuel.tomasi@caf62.caf.fr::f79322c6-fa0d-49fb-81a8-9cc412966987" providerId="AD" clId="Web-{DB421FFF-B427-C052-5984-64AB5E0AF68A}" dt="2025-03-31T13:23:05.344" v="3" actId="20577"/>
      <pc:docMkLst>
        <pc:docMk/>
      </pc:docMkLst>
      <pc:sldChg chg="modSp">
        <pc:chgData name="Samuel TOMASI 623" userId="S::samuel.tomasi@caf62.caf.fr::f79322c6-fa0d-49fb-81a8-9cc412966987" providerId="AD" clId="Web-{DB421FFF-B427-C052-5984-64AB5E0AF68A}" dt="2025-03-31T13:23:05.344" v="3" actId="20577"/>
        <pc:sldMkLst>
          <pc:docMk/>
          <pc:sldMk cId="1692864418" sldId="292"/>
        </pc:sldMkLst>
        <pc:spChg chg="mod">
          <ac:chgData name="Samuel TOMASI 623" userId="S::samuel.tomasi@caf62.caf.fr::f79322c6-fa0d-49fb-81a8-9cc412966987" providerId="AD" clId="Web-{DB421FFF-B427-C052-5984-64AB5E0AF68A}" dt="2025-03-31T13:23:05.344" v="3" actId="20577"/>
          <ac:spMkLst>
            <pc:docMk/>
            <pc:sldMk cId="1692864418" sldId="292"/>
            <ac:spMk id="8" creationId="{AE8D1081-5D5F-DBE8-198D-59456A90D2A6}"/>
          </ac:spMkLst>
        </pc:spChg>
      </pc:sldChg>
      <pc:sldChg chg="modSp">
        <pc:chgData name="Samuel TOMASI 623" userId="S::samuel.tomasi@caf62.caf.fr::f79322c6-fa0d-49fb-81a8-9cc412966987" providerId="AD" clId="Web-{DB421FFF-B427-C052-5984-64AB5E0AF68A}" dt="2025-03-31T13:19:17.680" v="1" actId="20577"/>
        <pc:sldMkLst>
          <pc:docMk/>
          <pc:sldMk cId="1493548748" sldId="296"/>
        </pc:sldMkLst>
        <pc:spChg chg="mod">
          <ac:chgData name="Samuel TOMASI 623" userId="S::samuel.tomasi@caf62.caf.fr::f79322c6-fa0d-49fb-81a8-9cc412966987" providerId="AD" clId="Web-{DB421FFF-B427-C052-5984-64AB5E0AF68A}" dt="2025-03-31T13:19:17.680" v="1" actId="20577"/>
          <ac:spMkLst>
            <pc:docMk/>
            <pc:sldMk cId="1493548748" sldId="296"/>
            <ac:spMk id="8" creationId="{AE8D1081-5D5F-DBE8-198D-59456A90D2A6}"/>
          </ac:spMkLst>
        </pc:spChg>
      </pc:sldChg>
    </pc:docChg>
  </pc:docChgLst>
  <pc:docChgLst>
    <pc:chgData name="Laetitia GOUJARD-LEDUC 623" userId="S::laetitia.goujard-leduc@caf62.caf.fr::dd4f65e6-6695-452a-96fe-fcafc740c8bd" providerId="AD" clId="Web-{D6797E59-54DA-512E-1B97-994FEBBE2A4B}"/>
    <pc:docChg chg="addSld delSld modSld sldOrd">
      <pc:chgData name="Laetitia GOUJARD-LEDUC 623" userId="S::laetitia.goujard-leduc@caf62.caf.fr::dd4f65e6-6695-452a-96fe-fcafc740c8bd" providerId="AD" clId="Web-{D6797E59-54DA-512E-1B97-994FEBBE2A4B}" dt="2025-04-07T16:07:50.254" v="1708"/>
      <pc:docMkLst>
        <pc:docMk/>
      </pc:docMkLst>
      <pc:sldChg chg="modSp">
        <pc:chgData name="Laetitia GOUJARD-LEDUC 623" userId="S::laetitia.goujard-leduc@caf62.caf.fr::dd4f65e6-6695-452a-96fe-fcafc740c8bd" providerId="AD" clId="Web-{D6797E59-54DA-512E-1B97-994FEBBE2A4B}" dt="2025-04-07T13:17:49.537" v="105" actId="20577"/>
        <pc:sldMkLst>
          <pc:docMk/>
          <pc:sldMk cId="2230987053" sldId="267"/>
        </pc:sldMkLst>
        <pc:spChg chg="mod">
          <ac:chgData name="Laetitia GOUJARD-LEDUC 623" userId="S::laetitia.goujard-leduc@caf62.caf.fr::dd4f65e6-6695-452a-96fe-fcafc740c8bd" providerId="AD" clId="Web-{D6797E59-54DA-512E-1B97-994FEBBE2A4B}" dt="2025-04-07T13:17:49.537" v="105" actId="20577"/>
          <ac:spMkLst>
            <pc:docMk/>
            <pc:sldMk cId="2230987053" sldId="267"/>
            <ac:spMk id="8" creationId="{AE8D1081-5D5F-DBE8-198D-59456A90D2A6}"/>
          </ac:spMkLst>
        </pc:spChg>
      </pc:sldChg>
      <pc:sldChg chg="modSp">
        <pc:chgData name="Laetitia GOUJARD-LEDUC 623" userId="S::laetitia.goujard-leduc@caf62.caf.fr::dd4f65e6-6695-452a-96fe-fcafc740c8bd" providerId="AD" clId="Web-{D6797E59-54DA-512E-1B97-994FEBBE2A4B}" dt="2025-04-07T15:27:24.438" v="1310" actId="20577"/>
        <pc:sldMkLst>
          <pc:docMk/>
          <pc:sldMk cId="427048537" sldId="269"/>
        </pc:sldMkLst>
        <pc:spChg chg="mod">
          <ac:chgData name="Laetitia GOUJARD-LEDUC 623" userId="S::laetitia.goujard-leduc@caf62.caf.fr::dd4f65e6-6695-452a-96fe-fcafc740c8bd" providerId="AD" clId="Web-{D6797E59-54DA-512E-1B97-994FEBBE2A4B}" dt="2025-04-07T14:57:50.405" v="962" actId="20577"/>
          <ac:spMkLst>
            <pc:docMk/>
            <pc:sldMk cId="427048537" sldId="269"/>
            <ac:spMk id="3" creationId="{65DB598B-0CCB-1D07-27B3-E69548134E2E}"/>
          </ac:spMkLst>
        </pc:spChg>
        <pc:spChg chg="mod">
          <ac:chgData name="Laetitia GOUJARD-LEDUC 623" userId="S::laetitia.goujard-leduc@caf62.caf.fr::dd4f65e6-6695-452a-96fe-fcafc740c8bd" providerId="AD" clId="Web-{D6797E59-54DA-512E-1B97-994FEBBE2A4B}" dt="2025-04-07T15:27:24.438" v="1310" actId="20577"/>
          <ac:spMkLst>
            <pc:docMk/>
            <pc:sldMk cId="427048537" sldId="269"/>
            <ac:spMk id="8" creationId="{AE8D1081-5D5F-DBE8-198D-59456A90D2A6}"/>
          </ac:spMkLst>
        </pc:spChg>
      </pc:sldChg>
      <pc:sldChg chg="modSp">
        <pc:chgData name="Laetitia GOUJARD-LEDUC 623" userId="S::laetitia.goujard-leduc@caf62.caf.fr::dd4f65e6-6695-452a-96fe-fcafc740c8bd" providerId="AD" clId="Web-{D6797E59-54DA-512E-1B97-994FEBBE2A4B}" dt="2025-04-07T16:05:26.562" v="1676" actId="14100"/>
        <pc:sldMkLst>
          <pc:docMk/>
          <pc:sldMk cId="2944259562" sldId="270"/>
        </pc:sldMkLst>
        <pc:spChg chg="mod">
          <ac:chgData name="Laetitia GOUJARD-LEDUC 623" userId="S::laetitia.goujard-leduc@caf62.caf.fr::dd4f65e6-6695-452a-96fe-fcafc740c8bd" providerId="AD" clId="Web-{D6797E59-54DA-512E-1B97-994FEBBE2A4B}" dt="2025-04-07T16:05:26.562" v="1676" actId="14100"/>
          <ac:spMkLst>
            <pc:docMk/>
            <pc:sldMk cId="2944259562" sldId="270"/>
            <ac:spMk id="5" creationId="{6D3CC301-2E0D-B78C-B59A-0A9C73BCEB5B}"/>
          </ac:spMkLst>
        </pc:spChg>
        <pc:spChg chg="mod">
          <ac:chgData name="Laetitia GOUJARD-LEDUC 623" userId="S::laetitia.goujard-leduc@caf62.caf.fr::dd4f65e6-6695-452a-96fe-fcafc740c8bd" providerId="AD" clId="Web-{D6797E59-54DA-512E-1B97-994FEBBE2A4B}" dt="2025-04-07T14:09:36.076" v="388" actId="20577"/>
          <ac:spMkLst>
            <pc:docMk/>
            <pc:sldMk cId="2944259562" sldId="270"/>
            <ac:spMk id="8" creationId="{AE8D1081-5D5F-DBE8-198D-59456A90D2A6}"/>
          </ac:spMkLst>
        </pc:spChg>
      </pc:sldChg>
      <pc:sldChg chg="modSp">
        <pc:chgData name="Laetitia GOUJARD-LEDUC 623" userId="S::laetitia.goujard-leduc@caf62.caf.fr::dd4f65e6-6695-452a-96fe-fcafc740c8bd" providerId="AD" clId="Web-{D6797E59-54DA-512E-1B97-994FEBBE2A4B}" dt="2025-04-07T14:15:46.039" v="435" actId="20577"/>
        <pc:sldMkLst>
          <pc:docMk/>
          <pc:sldMk cId="760414365" sldId="271"/>
        </pc:sldMkLst>
        <pc:spChg chg="mod">
          <ac:chgData name="Laetitia GOUJARD-LEDUC 623" userId="S::laetitia.goujard-leduc@caf62.caf.fr::dd4f65e6-6695-452a-96fe-fcafc740c8bd" providerId="AD" clId="Web-{D6797E59-54DA-512E-1B97-994FEBBE2A4B}" dt="2025-04-07T14:15:46.039" v="435" actId="20577"/>
          <ac:spMkLst>
            <pc:docMk/>
            <pc:sldMk cId="760414365" sldId="271"/>
            <ac:spMk id="8" creationId="{AE8D1081-5D5F-DBE8-198D-59456A90D2A6}"/>
          </ac:spMkLst>
        </pc:spChg>
        <pc:picChg chg="mod">
          <ac:chgData name="Laetitia GOUJARD-LEDUC 623" userId="S::laetitia.goujard-leduc@caf62.caf.fr::dd4f65e6-6695-452a-96fe-fcafc740c8bd" providerId="AD" clId="Web-{D6797E59-54DA-512E-1B97-994FEBBE2A4B}" dt="2025-04-07T14:15:12.413" v="433" actId="1076"/>
          <ac:picMkLst>
            <pc:docMk/>
            <pc:sldMk cId="760414365" sldId="271"/>
            <ac:picMk id="9" creationId="{47EB590A-393F-D24C-8390-35F5737B010D}"/>
          </ac:picMkLst>
        </pc:picChg>
      </pc:sldChg>
      <pc:sldChg chg="modSp">
        <pc:chgData name="Laetitia GOUJARD-LEDUC 623" userId="S::laetitia.goujard-leduc@caf62.caf.fr::dd4f65e6-6695-452a-96fe-fcafc740c8bd" providerId="AD" clId="Web-{D6797E59-54DA-512E-1B97-994FEBBE2A4B}" dt="2025-04-07T15:02:01.631" v="1001" actId="20577"/>
        <pc:sldMkLst>
          <pc:docMk/>
          <pc:sldMk cId="2652752481" sldId="273"/>
        </pc:sldMkLst>
        <pc:spChg chg="mod">
          <ac:chgData name="Laetitia GOUJARD-LEDUC 623" userId="S::laetitia.goujard-leduc@caf62.caf.fr::dd4f65e6-6695-452a-96fe-fcafc740c8bd" providerId="AD" clId="Web-{D6797E59-54DA-512E-1B97-994FEBBE2A4B}" dt="2025-04-07T15:02:01.631" v="1001" actId="20577"/>
          <ac:spMkLst>
            <pc:docMk/>
            <pc:sldMk cId="2652752481" sldId="273"/>
            <ac:spMk id="8" creationId="{AE8D1081-5D5F-DBE8-198D-59456A90D2A6}"/>
          </ac:spMkLst>
        </pc:spChg>
      </pc:sldChg>
      <pc:sldChg chg="modSp">
        <pc:chgData name="Laetitia GOUJARD-LEDUC 623" userId="S::laetitia.goujard-leduc@caf62.caf.fr::dd4f65e6-6695-452a-96fe-fcafc740c8bd" providerId="AD" clId="Web-{D6797E59-54DA-512E-1B97-994FEBBE2A4B}" dt="2025-04-07T15:30:47.974" v="1315" actId="20577"/>
        <pc:sldMkLst>
          <pc:docMk/>
          <pc:sldMk cId="2259629972" sldId="274"/>
        </pc:sldMkLst>
        <pc:spChg chg="mod">
          <ac:chgData name="Laetitia GOUJARD-LEDUC 623" userId="S::laetitia.goujard-leduc@caf62.caf.fr::dd4f65e6-6695-452a-96fe-fcafc740c8bd" providerId="AD" clId="Web-{D6797E59-54DA-512E-1B97-994FEBBE2A4B}" dt="2025-04-07T15:30:47.974" v="1315" actId="20577"/>
          <ac:spMkLst>
            <pc:docMk/>
            <pc:sldMk cId="2259629972" sldId="274"/>
            <ac:spMk id="8" creationId="{AE8D1081-5D5F-DBE8-198D-59456A90D2A6}"/>
          </ac:spMkLst>
        </pc:spChg>
      </pc:sldChg>
      <pc:sldChg chg="modSp">
        <pc:chgData name="Laetitia GOUJARD-LEDUC 623" userId="S::laetitia.goujard-leduc@caf62.caf.fr::dd4f65e6-6695-452a-96fe-fcafc740c8bd" providerId="AD" clId="Web-{D6797E59-54DA-512E-1B97-994FEBBE2A4B}" dt="2025-04-07T14:26:44.791" v="767"/>
        <pc:sldMkLst>
          <pc:docMk/>
          <pc:sldMk cId="3587547711" sldId="287"/>
        </pc:sldMkLst>
        <pc:spChg chg="mod">
          <ac:chgData name="Laetitia GOUJARD-LEDUC 623" userId="S::laetitia.goujard-leduc@caf62.caf.fr::dd4f65e6-6695-452a-96fe-fcafc740c8bd" providerId="AD" clId="Web-{D6797E59-54DA-512E-1B97-994FEBBE2A4B}" dt="2025-04-07T14:26:44.791" v="767"/>
          <ac:spMkLst>
            <pc:docMk/>
            <pc:sldMk cId="3587547711" sldId="287"/>
            <ac:spMk id="8" creationId="{AE8D1081-5D5F-DBE8-198D-59456A90D2A6}"/>
          </ac:spMkLst>
        </pc:spChg>
      </pc:sldChg>
      <pc:sldChg chg="modSp">
        <pc:chgData name="Laetitia GOUJARD-LEDUC 623" userId="S::laetitia.goujard-leduc@caf62.caf.fr::dd4f65e6-6695-452a-96fe-fcafc740c8bd" providerId="AD" clId="Web-{D6797E59-54DA-512E-1B97-994FEBBE2A4B}" dt="2025-04-07T14:29:15.295" v="802" actId="20577"/>
        <pc:sldMkLst>
          <pc:docMk/>
          <pc:sldMk cId="1032015350" sldId="289"/>
        </pc:sldMkLst>
        <pc:spChg chg="mod">
          <ac:chgData name="Laetitia GOUJARD-LEDUC 623" userId="S::laetitia.goujard-leduc@caf62.caf.fr::dd4f65e6-6695-452a-96fe-fcafc740c8bd" providerId="AD" clId="Web-{D6797E59-54DA-512E-1B97-994FEBBE2A4B}" dt="2025-04-07T14:28:58.342" v="797" actId="1076"/>
          <ac:spMkLst>
            <pc:docMk/>
            <pc:sldMk cId="1032015350" sldId="289"/>
            <ac:spMk id="5" creationId="{C93C273E-F2E3-807C-5A83-A3D628ED74D3}"/>
          </ac:spMkLst>
        </pc:spChg>
        <pc:spChg chg="mod">
          <ac:chgData name="Laetitia GOUJARD-LEDUC 623" userId="S::laetitia.goujard-leduc@caf62.caf.fr::dd4f65e6-6695-452a-96fe-fcafc740c8bd" providerId="AD" clId="Web-{D6797E59-54DA-512E-1B97-994FEBBE2A4B}" dt="2025-04-07T14:29:15.295" v="802" actId="20577"/>
          <ac:spMkLst>
            <pc:docMk/>
            <pc:sldMk cId="1032015350" sldId="289"/>
            <ac:spMk id="8" creationId="{AE8D1081-5D5F-DBE8-198D-59456A90D2A6}"/>
          </ac:spMkLst>
        </pc:spChg>
        <pc:picChg chg="mod">
          <ac:chgData name="Laetitia GOUJARD-LEDUC 623" userId="S::laetitia.goujard-leduc@caf62.caf.fr::dd4f65e6-6695-452a-96fe-fcafc740c8bd" providerId="AD" clId="Web-{D6797E59-54DA-512E-1B97-994FEBBE2A4B}" dt="2025-04-07T14:29:11.202" v="801" actId="1076"/>
          <ac:picMkLst>
            <pc:docMk/>
            <pc:sldMk cId="1032015350" sldId="289"/>
            <ac:picMk id="3" creationId="{6F9E6505-E312-D7A9-E8AA-055F2EB0BBEE}"/>
          </ac:picMkLst>
        </pc:picChg>
      </pc:sldChg>
      <pc:sldChg chg="modSp">
        <pc:chgData name="Laetitia GOUJARD-LEDUC 623" userId="S::laetitia.goujard-leduc@caf62.caf.fr::dd4f65e6-6695-452a-96fe-fcafc740c8bd" providerId="AD" clId="Web-{D6797E59-54DA-512E-1B97-994FEBBE2A4B}" dt="2025-04-07T14:37:10.246" v="865" actId="20577"/>
        <pc:sldMkLst>
          <pc:docMk/>
          <pc:sldMk cId="1493548748" sldId="296"/>
        </pc:sldMkLst>
        <pc:spChg chg="mod">
          <ac:chgData name="Laetitia GOUJARD-LEDUC 623" userId="S::laetitia.goujard-leduc@caf62.caf.fr::dd4f65e6-6695-452a-96fe-fcafc740c8bd" providerId="AD" clId="Web-{D6797E59-54DA-512E-1B97-994FEBBE2A4B}" dt="2025-04-07T14:37:10.246" v="865" actId="20577"/>
          <ac:spMkLst>
            <pc:docMk/>
            <pc:sldMk cId="1493548748" sldId="296"/>
            <ac:spMk id="8" creationId="{AE8D1081-5D5F-DBE8-198D-59456A90D2A6}"/>
          </ac:spMkLst>
        </pc:spChg>
      </pc:sldChg>
      <pc:sldChg chg="modSp">
        <pc:chgData name="Laetitia GOUJARD-LEDUC 623" userId="S::laetitia.goujard-leduc@caf62.caf.fr::dd4f65e6-6695-452a-96fe-fcafc740c8bd" providerId="AD" clId="Web-{D6797E59-54DA-512E-1B97-994FEBBE2A4B}" dt="2025-04-07T14:54:07.055" v="954" actId="20577"/>
        <pc:sldMkLst>
          <pc:docMk/>
          <pc:sldMk cId="915543885" sldId="297"/>
        </pc:sldMkLst>
        <pc:spChg chg="mod">
          <ac:chgData name="Laetitia GOUJARD-LEDUC 623" userId="S::laetitia.goujard-leduc@caf62.caf.fr::dd4f65e6-6695-452a-96fe-fcafc740c8bd" providerId="AD" clId="Web-{D6797E59-54DA-512E-1B97-994FEBBE2A4B}" dt="2025-04-07T14:54:07.055" v="954" actId="20577"/>
          <ac:spMkLst>
            <pc:docMk/>
            <pc:sldMk cId="915543885" sldId="297"/>
            <ac:spMk id="8" creationId="{AE8D1081-5D5F-DBE8-198D-59456A90D2A6}"/>
          </ac:spMkLst>
        </pc:spChg>
      </pc:sldChg>
      <pc:sldChg chg="modSp">
        <pc:chgData name="Laetitia GOUJARD-LEDUC 623" userId="S::laetitia.goujard-leduc@caf62.caf.fr::dd4f65e6-6695-452a-96fe-fcafc740c8bd" providerId="AD" clId="Web-{D6797E59-54DA-512E-1B97-994FEBBE2A4B}" dt="2025-04-07T15:54:29.951" v="1538" actId="20577"/>
        <pc:sldMkLst>
          <pc:docMk/>
          <pc:sldMk cId="1422842937" sldId="299"/>
        </pc:sldMkLst>
        <pc:spChg chg="mod">
          <ac:chgData name="Laetitia GOUJARD-LEDUC 623" userId="S::laetitia.goujard-leduc@caf62.caf.fr::dd4f65e6-6695-452a-96fe-fcafc740c8bd" providerId="AD" clId="Web-{D6797E59-54DA-512E-1B97-994FEBBE2A4B}" dt="2025-04-07T15:52:59.979" v="1526" actId="20577"/>
          <ac:spMkLst>
            <pc:docMk/>
            <pc:sldMk cId="1422842937" sldId="299"/>
            <ac:spMk id="4" creationId="{C51A51AA-1900-571E-8073-DBBD47FC0E47}"/>
          </ac:spMkLst>
        </pc:spChg>
        <pc:spChg chg="mod">
          <ac:chgData name="Laetitia GOUJARD-LEDUC 623" userId="S::laetitia.goujard-leduc@caf62.caf.fr::dd4f65e6-6695-452a-96fe-fcafc740c8bd" providerId="AD" clId="Web-{D6797E59-54DA-512E-1B97-994FEBBE2A4B}" dt="2025-04-07T15:54:29.951" v="1538" actId="20577"/>
          <ac:spMkLst>
            <pc:docMk/>
            <pc:sldMk cId="1422842937" sldId="299"/>
            <ac:spMk id="6" creationId="{3C7C6351-15CE-56A6-E2E2-72EAD0C4D942}"/>
          </ac:spMkLst>
        </pc:spChg>
        <pc:spChg chg="mod">
          <ac:chgData name="Laetitia GOUJARD-LEDUC 623" userId="S::laetitia.goujard-leduc@caf62.caf.fr::dd4f65e6-6695-452a-96fe-fcafc740c8bd" providerId="AD" clId="Web-{D6797E59-54DA-512E-1B97-994FEBBE2A4B}" dt="2025-04-07T15:52:20.478" v="1509" actId="20577"/>
          <ac:spMkLst>
            <pc:docMk/>
            <pc:sldMk cId="1422842937" sldId="299"/>
            <ac:spMk id="8" creationId="{AE8D1081-5D5F-DBE8-198D-59456A90D2A6}"/>
          </ac:spMkLst>
        </pc:spChg>
      </pc:sldChg>
      <pc:sldChg chg="modSp">
        <pc:chgData name="Laetitia GOUJARD-LEDUC 623" userId="S::laetitia.goujard-leduc@caf62.caf.fr::dd4f65e6-6695-452a-96fe-fcafc740c8bd" providerId="AD" clId="Web-{D6797E59-54DA-512E-1B97-994FEBBE2A4B}" dt="2025-04-07T15:50:29.725" v="1507" actId="20577"/>
        <pc:sldMkLst>
          <pc:docMk/>
          <pc:sldMk cId="3675921015" sldId="304"/>
        </pc:sldMkLst>
        <pc:spChg chg="mod">
          <ac:chgData name="Laetitia GOUJARD-LEDUC 623" userId="S::laetitia.goujard-leduc@caf62.caf.fr::dd4f65e6-6695-452a-96fe-fcafc740c8bd" providerId="AD" clId="Web-{D6797E59-54DA-512E-1B97-994FEBBE2A4B}" dt="2025-04-07T15:50:29.725" v="1507" actId="20577"/>
          <ac:spMkLst>
            <pc:docMk/>
            <pc:sldMk cId="3675921015" sldId="304"/>
            <ac:spMk id="8" creationId="{AE8D1081-5D5F-DBE8-198D-59456A90D2A6}"/>
          </ac:spMkLst>
        </pc:spChg>
        <pc:spChg chg="mod">
          <ac:chgData name="Laetitia GOUJARD-LEDUC 623" userId="S::laetitia.goujard-leduc@caf62.caf.fr::dd4f65e6-6695-452a-96fe-fcafc740c8bd" providerId="AD" clId="Web-{D6797E59-54DA-512E-1B97-994FEBBE2A4B}" dt="2025-04-07T15:46:01.218" v="1461" actId="1076"/>
          <ac:spMkLst>
            <pc:docMk/>
            <pc:sldMk cId="3675921015" sldId="304"/>
            <ac:spMk id="16" creationId="{BA1B81EB-8624-1C5A-84E3-9D49FEC838D3}"/>
          </ac:spMkLst>
        </pc:spChg>
        <pc:picChg chg="mod">
          <ac:chgData name="Laetitia GOUJARD-LEDUC 623" userId="S::laetitia.goujard-leduc@caf62.caf.fr::dd4f65e6-6695-452a-96fe-fcafc740c8bd" providerId="AD" clId="Web-{D6797E59-54DA-512E-1B97-994FEBBE2A4B}" dt="2025-04-07T15:47:27.564" v="1474" actId="1076"/>
          <ac:picMkLst>
            <pc:docMk/>
            <pc:sldMk cId="3675921015" sldId="304"/>
            <ac:picMk id="5" creationId="{D561E5F8-A914-B664-5FD4-8D4B1AB4D67E}"/>
          </ac:picMkLst>
        </pc:picChg>
      </pc:sldChg>
      <pc:sldChg chg="modSp">
        <pc:chgData name="Laetitia GOUJARD-LEDUC 623" userId="S::laetitia.goujard-leduc@caf62.caf.fr::dd4f65e6-6695-452a-96fe-fcafc740c8bd" providerId="AD" clId="Web-{D6797E59-54DA-512E-1B97-994FEBBE2A4B}" dt="2025-04-07T13:30:07.136" v="135" actId="20577"/>
        <pc:sldMkLst>
          <pc:docMk/>
          <pc:sldMk cId="2106569204" sldId="308"/>
        </pc:sldMkLst>
        <pc:spChg chg="mod">
          <ac:chgData name="Laetitia GOUJARD-LEDUC 623" userId="S::laetitia.goujard-leduc@caf62.caf.fr::dd4f65e6-6695-452a-96fe-fcafc740c8bd" providerId="AD" clId="Web-{D6797E59-54DA-512E-1B97-994FEBBE2A4B}" dt="2025-04-07T13:30:07.136" v="135" actId="20577"/>
          <ac:spMkLst>
            <pc:docMk/>
            <pc:sldMk cId="2106569204" sldId="308"/>
            <ac:spMk id="2" creationId="{1D85C8A8-8558-1525-44EF-10CA388B676A}"/>
          </ac:spMkLst>
        </pc:spChg>
      </pc:sldChg>
      <pc:sldChg chg="modSp">
        <pc:chgData name="Laetitia GOUJARD-LEDUC 623" userId="S::laetitia.goujard-leduc@caf62.caf.fr::dd4f65e6-6695-452a-96fe-fcafc740c8bd" providerId="AD" clId="Web-{D6797E59-54DA-512E-1B97-994FEBBE2A4B}" dt="2025-04-07T14:24:28.069" v="735" actId="20577"/>
        <pc:sldMkLst>
          <pc:docMk/>
          <pc:sldMk cId="3028570731" sldId="309"/>
        </pc:sldMkLst>
        <pc:spChg chg="mod">
          <ac:chgData name="Laetitia GOUJARD-LEDUC 623" userId="S::laetitia.goujard-leduc@caf62.caf.fr::dd4f65e6-6695-452a-96fe-fcafc740c8bd" providerId="AD" clId="Web-{D6797E59-54DA-512E-1B97-994FEBBE2A4B}" dt="2025-04-07T14:24:28.069" v="735" actId="20577"/>
          <ac:spMkLst>
            <pc:docMk/>
            <pc:sldMk cId="3028570731" sldId="309"/>
            <ac:spMk id="2" creationId="{1D85C8A8-8558-1525-44EF-10CA388B676A}"/>
          </ac:spMkLst>
        </pc:spChg>
      </pc:sldChg>
      <pc:sldChg chg="modSp">
        <pc:chgData name="Laetitia GOUJARD-LEDUC 623" userId="S::laetitia.goujard-leduc@caf62.caf.fr::dd4f65e6-6695-452a-96fe-fcafc740c8bd" providerId="AD" clId="Web-{D6797E59-54DA-512E-1B97-994FEBBE2A4B}" dt="2025-04-07T14:11:44.032" v="403" actId="20577"/>
        <pc:sldMkLst>
          <pc:docMk/>
          <pc:sldMk cId="531803601" sldId="310"/>
        </pc:sldMkLst>
        <pc:spChg chg="mod">
          <ac:chgData name="Laetitia GOUJARD-LEDUC 623" userId="S::laetitia.goujard-leduc@caf62.caf.fr::dd4f65e6-6695-452a-96fe-fcafc740c8bd" providerId="AD" clId="Web-{D6797E59-54DA-512E-1B97-994FEBBE2A4B}" dt="2025-04-07T14:11:44.032" v="403" actId="20577"/>
          <ac:spMkLst>
            <pc:docMk/>
            <pc:sldMk cId="531803601" sldId="310"/>
            <ac:spMk id="2" creationId="{1D85C8A8-8558-1525-44EF-10CA388B676A}"/>
          </ac:spMkLst>
        </pc:spChg>
      </pc:sldChg>
      <pc:sldChg chg="modSp">
        <pc:chgData name="Laetitia GOUJARD-LEDUC 623" userId="S::laetitia.goujard-leduc@caf62.caf.fr::dd4f65e6-6695-452a-96fe-fcafc740c8bd" providerId="AD" clId="Web-{D6797E59-54DA-512E-1B97-994FEBBE2A4B}" dt="2025-04-07T13:29:09.619" v="113" actId="20577"/>
        <pc:sldMkLst>
          <pc:docMk/>
          <pc:sldMk cId="3172543833" sldId="313"/>
        </pc:sldMkLst>
        <pc:spChg chg="mod">
          <ac:chgData name="Laetitia GOUJARD-LEDUC 623" userId="S::laetitia.goujard-leduc@caf62.caf.fr::dd4f65e6-6695-452a-96fe-fcafc740c8bd" providerId="AD" clId="Web-{D6797E59-54DA-512E-1B97-994FEBBE2A4B}" dt="2025-04-07T13:29:09.619" v="113" actId="20577"/>
          <ac:spMkLst>
            <pc:docMk/>
            <pc:sldMk cId="3172543833" sldId="313"/>
            <ac:spMk id="2" creationId="{1D85C8A8-8558-1525-44EF-10CA388B676A}"/>
          </ac:spMkLst>
        </pc:spChg>
      </pc:sldChg>
      <pc:sldChg chg="modSp">
        <pc:chgData name="Laetitia GOUJARD-LEDUC 623" userId="S::laetitia.goujard-leduc@caf62.caf.fr::dd4f65e6-6695-452a-96fe-fcafc740c8bd" providerId="AD" clId="Web-{D6797E59-54DA-512E-1B97-994FEBBE2A4B}" dt="2025-04-07T14:25:47.837" v="758" actId="20577"/>
        <pc:sldMkLst>
          <pc:docMk/>
          <pc:sldMk cId="254759263" sldId="315"/>
        </pc:sldMkLst>
        <pc:spChg chg="mod">
          <ac:chgData name="Laetitia GOUJARD-LEDUC 623" userId="S::laetitia.goujard-leduc@caf62.caf.fr::dd4f65e6-6695-452a-96fe-fcafc740c8bd" providerId="AD" clId="Web-{D6797E59-54DA-512E-1B97-994FEBBE2A4B}" dt="2025-04-07T14:25:47.837" v="758" actId="20577"/>
          <ac:spMkLst>
            <pc:docMk/>
            <pc:sldMk cId="254759263" sldId="315"/>
            <ac:spMk id="2" creationId="{1D85C8A8-8558-1525-44EF-10CA388B676A}"/>
          </ac:spMkLst>
        </pc:spChg>
      </pc:sldChg>
      <pc:sldChg chg="modSp">
        <pc:chgData name="Laetitia GOUJARD-LEDUC 623" userId="S::laetitia.goujard-leduc@caf62.caf.fr::dd4f65e6-6695-452a-96fe-fcafc740c8bd" providerId="AD" clId="Web-{D6797E59-54DA-512E-1B97-994FEBBE2A4B}" dt="2025-04-07T14:30:28.282" v="808" actId="20577"/>
        <pc:sldMkLst>
          <pc:docMk/>
          <pc:sldMk cId="2283486125" sldId="316"/>
        </pc:sldMkLst>
        <pc:spChg chg="mod">
          <ac:chgData name="Laetitia GOUJARD-LEDUC 623" userId="S::laetitia.goujard-leduc@caf62.caf.fr::dd4f65e6-6695-452a-96fe-fcafc740c8bd" providerId="AD" clId="Web-{D6797E59-54DA-512E-1B97-994FEBBE2A4B}" dt="2025-04-07T14:30:28.282" v="808" actId="20577"/>
          <ac:spMkLst>
            <pc:docMk/>
            <pc:sldMk cId="2283486125" sldId="316"/>
            <ac:spMk id="2" creationId="{1D85C8A8-8558-1525-44EF-10CA388B676A}"/>
          </ac:spMkLst>
        </pc:spChg>
      </pc:sldChg>
      <pc:sldChg chg="modSp">
        <pc:chgData name="Laetitia GOUJARD-LEDUC 623" userId="S::laetitia.goujard-leduc@caf62.caf.fr::dd4f65e6-6695-452a-96fe-fcafc740c8bd" providerId="AD" clId="Web-{D6797E59-54DA-512E-1B97-994FEBBE2A4B}" dt="2025-04-07T14:35:43.290" v="838" actId="20577"/>
        <pc:sldMkLst>
          <pc:docMk/>
          <pc:sldMk cId="988923358" sldId="317"/>
        </pc:sldMkLst>
        <pc:spChg chg="mod">
          <ac:chgData name="Laetitia GOUJARD-LEDUC 623" userId="S::laetitia.goujard-leduc@caf62.caf.fr::dd4f65e6-6695-452a-96fe-fcafc740c8bd" providerId="AD" clId="Web-{D6797E59-54DA-512E-1B97-994FEBBE2A4B}" dt="2025-04-07T14:35:43.290" v="838" actId="20577"/>
          <ac:spMkLst>
            <pc:docMk/>
            <pc:sldMk cId="988923358" sldId="317"/>
            <ac:spMk id="2" creationId="{1D85C8A8-8558-1525-44EF-10CA388B676A}"/>
          </ac:spMkLst>
        </pc:spChg>
      </pc:sldChg>
      <pc:sldChg chg="modSp">
        <pc:chgData name="Laetitia GOUJARD-LEDUC 623" userId="S::laetitia.goujard-leduc@caf62.caf.fr::dd4f65e6-6695-452a-96fe-fcafc740c8bd" providerId="AD" clId="Web-{D6797E59-54DA-512E-1B97-994FEBBE2A4B}" dt="2025-04-07T14:49:21.768" v="925" actId="20577"/>
        <pc:sldMkLst>
          <pc:docMk/>
          <pc:sldMk cId="2834897539" sldId="318"/>
        </pc:sldMkLst>
        <pc:spChg chg="mod">
          <ac:chgData name="Laetitia GOUJARD-LEDUC 623" userId="S::laetitia.goujard-leduc@caf62.caf.fr::dd4f65e6-6695-452a-96fe-fcafc740c8bd" providerId="AD" clId="Web-{D6797E59-54DA-512E-1B97-994FEBBE2A4B}" dt="2025-04-07T14:49:21.768" v="925" actId="20577"/>
          <ac:spMkLst>
            <pc:docMk/>
            <pc:sldMk cId="2834897539" sldId="318"/>
            <ac:spMk id="2" creationId="{1D85C8A8-8558-1525-44EF-10CA388B676A}"/>
          </ac:spMkLst>
        </pc:spChg>
      </pc:sldChg>
      <pc:sldChg chg="modSp ord">
        <pc:chgData name="Laetitia GOUJARD-LEDUC 623" userId="S::laetitia.goujard-leduc@caf62.caf.fr::dd4f65e6-6695-452a-96fe-fcafc740c8bd" providerId="AD" clId="Web-{D6797E59-54DA-512E-1B97-994FEBBE2A4B}" dt="2025-04-07T14:52:23.177" v="931" actId="20577"/>
        <pc:sldMkLst>
          <pc:docMk/>
          <pc:sldMk cId="3668815617" sldId="321"/>
        </pc:sldMkLst>
        <pc:spChg chg="mod">
          <ac:chgData name="Laetitia GOUJARD-LEDUC 623" userId="S::laetitia.goujard-leduc@caf62.caf.fr::dd4f65e6-6695-452a-96fe-fcafc740c8bd" providerId="AD" clId="Web-{D6797E59-54DA-512E-1B97-994FEBBE2A4B}" dt="2025-04-07T14:52:23.177" v="931" actId="20577"/>
          <ac:spMkLst>
            <pc:docMk/>
            <pc:sldMk cId="3668815617" sldId="321"/>
            <ac:spMk id="2" creationId="{1D85C8A8-8558-1525-44EF-10CA388B676A}"/>
          </ac:spMkLst>
        </pc:spChg>
      </pc:sldChg>
      <pc:sldChg chg="modSp">
        <pc:chgData name="Laetitia GOUJARD-LEDUC 623" userId="S::laetitia.goujard-leduc@caf62.caf.fr::dd4f65e6-6695-452a-96fe-fcafc740c8bd" providerId="AD" clId="Web-{D6797E59-54DA-512E-1B97-994FEBBE2A4B}" dt="2025-04-07T14:54:30.384" v="960" actId="20577"/>
        <pc:sldMkLst>
          <pc:docMk/>
          <pc:sldMk cId="2073503024" sldId="323"/>
        </pc:sldMkLst>
        <pc:spChg chg="mod">
          <ac:chgData name="Laetitia GOUJARD-LEDUC 623" userId="S::laetitia.goujard-leduc@caf62.caf.fr::dd4f65e6-6695-452a-96fe-fcafc740c8bd" providerId="AD" clId="Web-{D6797E59-54DA-512E-1B97-994FEBBE2A4B}" dt="2025-04-07T14:54:30.384" v="960" actId="20577"/>
          <ac:spMkLst>
            <pc:docMk/>
            <pc:sldMk cId="2073503024" sldId="323"/>
            <ac:spMk id="2" creationId="{1D85C8A8-8558-1525-44EF-10CA388B676A}"/>
          </ac:spMkLst>
        </pc:spChg>
      </pc:sldChg>
      <pc:sldChg chg="modSp">
        <pc:chgData name="Laetitia GOUJARD-LEDUC 623" userId="S::laetitia.goujard-leduc@caf62.caf.fr::dd4f65e6-6695-452a-96fe-fcafc740c8bd" providerId="AD" clId="Web-{D6797E59-54DA-512E-1B97-994FEBBE2A4B}" dt="2025-04-07T15:27:05.265" v="1308" actId="20577"/>
        <pc:sldMkLst>
          <pc:docMk/>
          <pc:sldMk cId="3257873303" sldId="324"/>
        </pc:sldMkLst>
        <pc:spChg chg="mod">
          <ac:chgData name="Laetitia GOUJARD-LEDUC 623" userId="S::laetitia.goujard-leduc@caf62.caf.fr::dd4f65e6-6695-452a-96fe-fcafc740c8bd" providerId="AD" clId="Web-{D6797E59-54DA-512E-1B97-994FEBBE2A4B}" dt="2025-04-07T15:27:05.265" v="1308" actId="20577"/>
          <ac:spMkLst>
            <pc:docMk/>
            <pc:sldMk cId="3257873303" sldId="324"/>
            <ac:spMk id="2" creationId="{1D85C8A8-8558-1525-44EF-10CA388B676A}"/>
          </ac:spMkLst>
        </pc:spChg>
      </pc:sldChg>
      <pc:sldChg chg="modSp">
        <pc:chgData name="Laetitia GOUJARD-LEDUC 623" userId="S::laetitia.goujard-leduc@caf62.caf.fr::dd4f65e6-6695-452a-96fe-fcafc740c8bd" providerId="AD" clId="Web-{D6797E59-54DA-512E-1B97-994FEBBE2A4B}" dt="2025-04-07T16:02:10.198" v="1673" actId="20577"/>
        <pc:sldMkLst>
          <pc:docMk/>
          <pc:sldMk cId="3380162440" sldId="330"/>
        </pc:sldMkLst>
        <pc:spChg chg="mod">
          <ac:chgData name="Laetitia GOUJARD-LEDUC 623" userId="S::laetitia.goujard-leduc@caf62.caf.fr::dd4f65e6-6695-452a-96fe-fcafc740c8bd" providerId="AD" clId="Web-{D6797E59-54DA-512E-1B97-994FEBBE2A4B}" dt="2025-04-07T16:02:10.198" v="1673" actId="20577"/>
          <ac:spMkLst>
            <pc:docMk/>
            <pc:sldMk cId="3380162440" sldId="330"/>
            <ac:spMk id="2" creationId="{1D85C8A8-8558-1525-44EF-10CA388B676A}"/>
          </ac:spMkLst>
        </pc:spChg>
      </pc:sldChg>
      <pc:sldChg chg="modSp">
        <pc:chgData name="Laetitia GOUJARD-LEDUC 623" userId="S::laetitia.goujard-leduc@caf62.caf.fr::dd4f65e6-6695-452a-96fe-fcafc740c8bd" providerId="AD" clId="Web-{D6797E59-54DA-512E-1B97-994FEBBE2A4B}" dt="2025-04-07T13:34:39.924" v="145" actId="20577"/>
        <pc:sldMkLst>
          <pc:docMk/>
          <pc:sldMk cId="1026924962" sldId="337"/>
        </pc:sldMkLst>
        <pc:spChg chg="mod">
          <ac:chgData name="Laetitia GOUJARD-LEDUC 623" userId="S::laetitia.goujard-leduc@caf62.caf.fr::dd4f65e6-6695-452a-96fe-fcafc740c8bd" providerId="AD" clId="Web-{D6797E59-54DA-512E-1B97-994FEBBE2A4B}" dt="2025-04-07T13:34:39.924" v="145" actId="20577"/>
          <ac:spMkLst>
            <pc:docMk/>
            <pc:sldMk cId="1026924962" sldId="337"/>
            <ac:spMk id="3" creationId="{258CC510-60AF-9E23-B144-7CB091631A3E}"/>
          </ac:spMkLst>
        </pc:spChg>
      </pc:sldChg>
      <pc:sldChg chg="addSp delSp modSp del mod setBg">
        <pc:chgData name="Laetitia GOUJARD-LEDUC 623" userId="S::laetitia.goujard-leduc@caf62.caf.fr::dd4f65e6-6695-452a-96fe-fcafc740c8bd" providerId="AD" clId="Web-{D6797E59-54DA-512E-1B97-994FEBBE2A4B}" dt="2025-04-07T13:43:41.799" v="222"/>
        <pc:sldMkLst>
          <pc:docMk/>
          <pc:sldMk cId="2076706336" sldId="338"/>
        </pc:sldMkLst>
        <pc:spChg chg="add del mod">
          <ac:chgData name="Laetitia GOUJARD-LEDUC 623" userId="S::laetitia.goujard-leduc@caf62.caf.fr::dd4f65e6-6695-452a-96fe-fcafc740c8bd" providerId="AD" clId="Web-{D6797E59-54DA-512E-1B97-994FEBBE2A4B}" dt="2025-04-07T13:35:49.051" v="161"/>
          <ac:spMkLst>
            <pc:docMk/>
            <pc:sldMk cId="2076706336" sldId="338"/>
            <ac:spMk id="3" creationId="{6E730F11-3E3A-BDC7-40E3-6ADADABC8CD0}"/>
          </ac:spMkLst>
        </pc:spChg>
        <pc:spChg chg="add del">
          <ac:chgData name="Laetitia GOUJARD-LEDUC 623" userId="S::laetitia.goujard-leduc@caf62.caf.fr::dd4f65e6-6695-452a-96fe-fcafc740c8bd" providerId="AD" clId="Web-{D6797E59-54DA-512E-1B97-994FEBBE2A4B}" dt="2025-04-07T13:35:51.458" v="162"/>
          <ac:spMkLst>
            <pc:docMk/>
            <pc:sldMk cId="2076706336" sldId="338"/>
            <ac:spMk id="7" creationId="{47155C6E-91BF-431D-9052-685726DFE7CD}"/>
          </ac:spMkLst>
        </pc:spChg>
        <pc:spChg chg="add del">
          <ac:chgData name="Laetitia GOUJARD-LEDUC 623" userId="S::laetitia.goujard-leduc@caf62.caf.fr::dd4f65e6-6695-452a-96fe-fcafc740c8bd" providerId="AD" clId="Web-{D6797E59-54DA-512E-1B97-994FEBBE2A4B}" dt="2025-04-07T13:35:51.458" v="162"/>
          <ac:spMkLst>
            <pc:docMk/>
            <pc:sldMk cId="2076706336" sldId="338"/>
            <ac:spMk id="9" creationId="{929B92EA-70A3-4CD0-A35F-D144D7F0F553}"/>
          </ac:spMkLst>
        </pc:spChg>
        <pc:picChg chg="add del mod">
          <ac:chgData name="Laetitia GOUJARD-LEDUC 623" userId="S::laetitia.goujard-leduc@caf62.caf.fr::dd4f65e6-6695-452a-96fe-fcafc740c8bd" providerId="AD" clId="Web-{D6797E59-54DA-512E-1B97-994FEBBE2A4B}" dt="2025-04-07T13:35:53.755" v="163"/>
          <ac:picMkLst>
            <pc:docMk/>
            <pc:sldMk cId="2076706336" sldId="338"/>
            <ac:picMk id="2" creationId="{7B4B0C0A-9136-8F96-F4B0-FDD9D5C99CA8}"/>
          </ac:picMkLst>
        </pc:picChg>
        <pc:picChg chg="add mod">
          <ac:chgData name="Laetitia GOUJARD-LEDUC 623" userId="S::laetitia.goujard-leduc@caf62.caf.fr::dd4f65e6-6695-452a-96fe-fcafc740c8bd" providerId="AD" clId="Web-{D6797E59-54DA-512E-1B97-994FEBBE2A4B}" dt="2025-04-07T13:36:02.661" v="164"/>
          <ac:picMkLst>
            <pc:docMk/>
            <pc:sldMk cId="2076706336" sldId="338"/>
            <ac:picMk id="4" creationId="{0ABEC766-0718-C0D7-8414-F206D5AF8D27}"/>
          </ac:picMkLst>
        </pc:picChg>
      </pc:sldChg>
      <pc:sldChg chg="modSp">
        <pc:chgData name="Laetitia GOUJARD-LEDUC 623" userId="S::laetitia.goujard-leduc@caf62.caf.fr::dd4f65e6-6695-452a-96fe-fcafc740c8bd" providerId="AD" clId="Web-{D6797E59-54DA-512E-1B97-994FEBBE2A4B}" dt="2025-04-07T14:26:15.806" v="761" actId="20577"/>
        <pc:sldMkLst>
          <pc:docMk/>
          <pc:sldMk cId="3669703805" sldId="339"/>
        </pc:sldMkLst>
        <pc:spChg chg="mod">
          <ac:chgData name="Laetitia GOUJARD-LEDUC 623" userId="S::laetitia.goujard-leduc@caf62.caf.fr::dd4f65e6-6695-452a-96fe-fcafc740c8bd" providerId="AD" clId="Web-{D6797E59-54DA-512E-1B97-994FEBBE2A4B}" dt="2025-04-07T14:26:15.806" v="761" actId="20577"/>
          <ac:spMkLst>
            <pc:docMk/>
            <pc:sldMk cId="3669703805" sldId="339"/>
            <ac:spMk id="8" creationId="{AE8D1081-5D5F-DBE8-198D-59456A90D2A6}"/>
          </ac:spMkLst>
        </pc:spChg>
      </pc:sldChg>
      <pc:sldChg chg="modSp">
        <pc:chgData name="Laetitia GOUJARD-LEDUC 623" userId="S::laetitia.goujard-leduc@caf62.caf.fr::dd4f65e6-6695-452a-96fe-fcafc740c8bd" providerId="AD" clId="Web-{D6797E59-54DA-512E-1B97-994FEBBE2A4B}" dt="2025-04-07T14:26:05.165" v="760" actId="20577"/>
        <pc:sldMkLst>
          <pc:docMk/>
          <pc:sldMk cId="3955210795" sldId="340"/>
        </pc:sldMkLst>
        <pc:spChg chg="mod">
          <ac:chgData name="Laetitia GOUJARD-LEDUC 623" userId="S::laetitia.goujard-leduc@caf62.caf.fr::dd4f65e6-6695-452a-96fe-fcafc740c8bd" providerId="AD" clId="Web-{D6797E59-54DA-512E-1B97-994FEBBE2A4B}" dt="2025-04-07T14:25:59.415" v="759" actId="1076"/>
          <ac:spMkLst>
            <pc:docMk/>
            <pc:sldMk cId="3955210795" sldId="340"/>
            <ac:spMk id="2" creationId="{29A256CA-E6D8-3584-7F6D-E32ABE0F95E8}"/>
          </ac:spMkLst>
        </pc:spChg>
        <pc:spChg chg="mod">
          <ac:chgData name="Laetitia GOUJARD-LEDUC 623" userId="S::laetitia.goujard-leduc@caf62.caf.fr::dd4f65e6-6695-452a-96fe-fcafc740c8bd" providerId="AD" clId="Web-{D6797E59-54DA-512E-1B97-994FEBBE2A4B}" dt="2025-04-07T14:26:05.165" v="760" actId="20577"/>
          <ac:spMkLst>
            <pc:docMk/>
            <pc:sldMk cId="3955210795" sldId="340"/>
            <ac:spMk id="8" creationId="{AE8D1081-5D5F-DBE8-198D-59456A90D2A6}"/>
          </ac:spMkLst>
        </pc:spChg>
      </pc:sldChg>
      <pc:sldChg chg="modSp">
        <pc:chgData name="Laetitia GOUJARD-LEDUC 623" userId="S::laetitia.goujard-leduc@caf62.caf.fr::dd4f65e6-6695-452a-96fe-fcafc740c8bd" providerId="AD" clId="Web-{D6797E59-54DA-512E-1B97-994FEBBE2A4B}" dt="2025-04-07T14:28:27.013" v="795" actId="20577"/>
        <pc:sldMkLst>
          <pc:docMk/>
          <pc:sldMk cId="1279952494" sldId="341"/>
        </pc:sldMkLst>
        <pc:spChg chg="mod">
          <ac:chgData name="Laetitia GOUJARD-LEDUC 623" userId="S::laetitia.goujard-leduc@caf62.caf.fr::dd4f65e6-6695-452a-96fe-fcafc740c8bd" providerId="AD" clId="Web-{D6797E59-54DA-512E-1B97-994FEBBE2A4B}" dt="2025-04-07T14:27:12.730" v="768" actId="1076"/>
          <ac:spMkLst>
            <pc:docMk/>
            <pc:sldMk cId="1279952494" sldId="341"/>
            <ac:spMk id="2" creationId="{29A256CA-E6D8-3584-7F6D-E32ABE0F95E8}"/>
          </ac:spMkLst>
        </pc:spChg>
        <pc:spChg chg="mod">
          <ac:chgData name="Laetitia GOUJARD-LEDUC 623" userId="S::laetitia.goujard-leduc@caf62.caf.fr::dd4f65e6-6695-452a-96fe-fcafc740c8bd" providerId="AD" clId="Web-{D6797E59-54DA-512E-1B97-994FEBBE2A4B}" dt="2025-04-07T14:28:27.013" v="795" actId="20577"/>
          <ac:spMkLst>
            <pc:docMk/>
            <pc:sldMk cId="1279952494" sldId="341"/>
            <ac:spMk id="8" creationId="{AE8D1081-5D5F-DBE8-198D-59456A90D2A6}"/>
          </ac:spMkLst>
        </pc:spChg>
      </pc:sldChg>
      <pc:sldChg chg="modSp">
        <pc:chgData name="Laetitia GOUJARD-LEDUC 623" userId="S::laetitia.goujard-leduc@caf62.caf.fr::dd4f65e6-6695-452a-96fe-fcafc740c8bd" providerId="AD" clId="Web-{D6797E59-54DA-512E-1B97-994FEBBE2A4B}" dt="2025-04-07T14:36:51.261" v="863" actId="20577"/>
        <pc:sldMkLst>
          <pc:docMk/>
          <pc:sldMk cId="2030291128" sldId="343"/>
        </pc:sldMkLst>
        <pc:spChg chg="mod">
          <ac:chgData name="Laetitia GOUJARD-LEDUC 623" userId="S::laetitia.goujard-leduc@caf62.caf.fr::dd4f65e6-6695-452a-96fe-fcafc740c8bd" providerId="AD" clId="Web-{D6797E59-54DA-512E-1B97-994FEBBE2A4B}" dt="2025-04-07T14:36:51.261" v="863" actId="20577"/>
          <ac:spMkLst>
            <pc:docMk/>
            <pc:sldMk cId="2030291128" sldId="343"/>
            <ac:spMk id="2" creationId="{1D85C8A8-8558-1525-44EF-10CA388B676A}"/>
          </ac:spMkLst>
        </pc:spChg>
      </pc:sldChg>
      <pc:sldChg chg="modSp add del">
        <pc:chgData name="Laetitia GOUJARD-LEDUC 623" userId="S::laetitia.goujard-leduc@caf62.caf.fr::dd4f65e6-6695-452a-96fe-fcafc740c8bd" providerId="AD" clId="Web-{D6797E59-54DA-512E-1B97-994FEBBE2A4B}" dt="2025-04-07T16:07:50.254" v="1708"/>
        <pc:sldMkLst>
          <pc:docMk/>
          <pc:sldMk cId="1891889949" sldId="346"/>
        </pc:sldMkLst>
        <pc:spChg chg="mod">
          <ac:chgData name="Laetitia GOUJARD-LEDUC 623" userId="S::laetitia.goujard-leduc@caf62.caf.fr::dd4f65e6-6695-452a-96fe-fcafc740c8bd" providerId="AD" clId="Web-{D6797E59-54DA-512E-1B97-994FEBBE2A4B}" dt="2025-04-07T16:07:41.941" v="1707" actId="20577"/>
          <ac:spMkLst>
            <pc:docMk/>
            <pc:sldMk cId="1891889949" sldId="346"/>
            <ac:spMk id="2" creationId="{1D85C8A8-8558-1525-44EF-10CA388B676A}"/>
          </ac:spMkLst>
        </pc:spChg>
      </pc:sldChg>
      <pc:sldChg chg="addSp delSp modSp">
        <pc:chgData name="Laetitia GOUJARD-LEDUC 623" userId="S::laetitia.goujard-leduc@caf62.caf.fr::dd4f65e6-6695-452a-96fe-fcafc740c8bd" providerId="AD" clId="Web-{D6797E59-54DA-512E-1B97-994FEBBE2A4B}" dt="2025-04-07T13:08:50.257" v="25" actId="1076"/>
        <pc:sldMkLst>
          <pc:docMk/>
          <pc:sldMk cId="3894505813" sldId="348"/>
        </pc:sldMkLst>
        <pc:spChg chg="mod">
          <ac:chgData name="Laetitia GOUJARD-LEDUC 623" userId="S::laetitia.goujard-leduc@caf62.caf.fr::dd4f65e6-6695-452a-96fe-fcafc740c8bd" providerId="AD" clId="Web-{D6797E59-54DA-512E-1B97-994FEBBE2A4B}" dt="2025-04-07T13:07:57.584" v="18" actId="20577"/>
          <ac:spMkLst>
            <pc:docMk/>
            <pc:sldMk cId="3894505813" sldId="348"/>
            <ac:spMk id="2" creationId="{1D85C8A8-8558-1525-44EF-10CA388B676A}"/>
          </ac:spMkLst>
        </pc:spChg>
        <pc:spChg chg="add del">
          <ac:chgData name="Laetitia GOUJARD-LEDUC 623" userId="S::laetitia.goujard-leduc@caf62.caf.fr::dd4f65e6-6695-452a-96fe-fcafc740c8bd" providerId="AD" clId="Web-{D6797E59-54DA-512E-1B97-994FEBBE2A4B}" dt="2025-04-07T13:07:01.942" v="1"/>
          <ac:spMkLst>
            <pc:docMk/>
            <pc:sldMk cId="3894505813" sldId="348"/>
            <ac:spMk id="4" creationId="{F0DAB3F2-36F4-649C-A119-C94BD49C6F75}"/>
          </ac:spMkLst>
        </pc:spChg>
        <pc:spChg chg="add del">
          <ac:chgData name="Laetitia GOUJARD-LEDUC 623" userId="S::laetitia.goujard-leduc@caf62.caf.fr::dd4f65e6-6695-452a-96fe-fcafc740c8bd" providerId="AD" clId="Web-{D6797E59-54DA-512E-1B97-994FEBBE2A4B}" dt="2025-04-07T13:07:24.098" v="5"/>
          <ac:spMkLst>
            <pc:docMk/>
            <pc:sldMk cId="3894505813" sldId="348"/>
            <ac:spMk id="6" creationId="{102FE5C7-0F6A-9994-C2C6-63B5897A9050}"/>
          </ac:spMkLst>
        </pc:spChg>
        <pc:spChg chg="add mod">
          <ac:chgData name="Laetitia GOUJARD-LEDUC 623" userId="S::laetitia.goujard-leduc@caf62.caf.fr::dd4f65e6-6695-452a-96fe-fcafc740c8bd" providerId="AD" clId="Web-{D6797E59-54DA-512E-1B97-994FEBBE2A4B}" dt="2025-04-07T13:08:50.257" v="25" actId="1076"/>
          <ac:spMkLst>
            <pc:docMk/>
            <pc:sldMk cId="3894505813" sldId="348"/>
            <ac:spMk id="7" creationId="{29ED53E0-DA7F-68CD-65F5-1D157354CB15}"/>
          </ac:spMkLst>
        </pc:spChg>
        <pc:picChg chg="add del mod">
          <ac:chgData name="Laetitia GOUJARD-LEDUC 623" userId="S::laetitia.goujard-leduc@caf62.caf.fr::dd4f65e6-6695-452a-96fe-fcafc740c8bd" providerId="AD" clId="Web-{D6797E59-54DA-512E-1B97-994FEBBE2A4B}" dt="2025-04-07T13:07:14.629" v="3"/>
          <ac:picMkLst>
            <pc:docMk/>
            <pc:sldMk cId="3894505813" sldId="348"/>
            <ac:picMk id="5" creationId="{69378019-5E7D-1434-E056-ED525E921BFA}"/>
          </ac:picMkLst>
        </pc:picChg>
      </pc:sldChg>
      <pc:sldChg chg="modSp">
        <pc:chgData name="Laetitia GOUJARD-LEDUC 623" userId="S::laetitia.goujard-leduc@caf62.caf.fr::dd4f65e6-6695-452a-96fe-fcafc740c8bd" providerId="AD" clId="Web-{D6797E59-54DA-512E-1B97-994FEBBE2A4B}" dt="2025-04-07T14:13:29.707" v="431" actId="20577"/>
        <pc:sldMkLst>
          <pc:docMk/>
          <pc:sldMk cId="1828578667" sldId="354"/>
        </pc:sldMkLst>
        <pc:spChg chg="mod">
          <ac:chgData name="Laetitia GOUJARD-LEDUC 623" userId="S::laetitia.goujard-leduc@caf62.caf.fr::dd4f65e6-6695-452a-96fe-fcafc740c8bd" providerId="AD" clId="Web-{D6797E59-54DA-512E-1B97-994FEBBE2A4B}" dt="2025-04-07T14:13:29.707" v="431" actId="20577"/>
          <ac:spMkLst>
            <pc:docMk/>
            <pc:sldMk cId="1828578667" sldId="354"/>
            <ac:spMk id="2" creationId="{1D85C8A8-8558-1525-44EF-10CA388B676A}"/>
          </ac:spMkLst>
        </pc:spChg>
      </pc:sldChg>
      <pc:sldChg chg="modSp">
        <pc:chgData name="Laetitia GOUJARD-LEDUC 623" userId="S::laetitia.goujard-leduc@caf62.caf.fr::dd4f65e6-6695-452a-96fe-fcafc740c8bd" providerId="AD" clId="Web-{D6797E59-54DA-512E-1B97-994FEBBE2A4B}" dt="2025-04-07T14:31:56.284" v="834" actId="20577"/>
        <pc:sldMkLst>
          <pc:docMk/>
          <pc:sldMk cId="810628889" sldId="356"/>
        </pc:sldMkLst>
        <pc:spChg chg="mod">
          <ac:chgData name="Laetitia GOUJARD-LEDUC 623" userId="S::laetitia.goujard-leduc@caf62.caf.fr::dd4f65e6-6695-452a-96fe-fcafc740c8bd" providerId="AD" clId="Web-{D6797E59-54DA-512E-1B97-994FEBBE2A4B}" dt="2025-04-07T14:31:56.284" v="834" actId="20577"/>
          <ac:spMkLst>
            <pc:docMk/>
            <pc:sldMk cId="810628889" sldId="356"/>
            <ac:spMk id="2" creationId="{1D85C8A8-8558-1525-44EF-10CA388B676A}"/>
          </ac:spMkLst>
        </pc:spChg>
      </pc:sldChg>
      <pc:sldChg chg="modSp">
        <pc:chgData name="Laetitia GOUJARD-LEDUC 623" userId="S::laetitia.goujard-leduc@caf62.caf.fr::dd4f65e6-6695-452a-96fe-fcafc740c8bd" providerId="AD" clId="Web-{D6797E59-54DA-512E-1B97-994FEBBE2A4B}" dt="2025-04-07T13:09:28.649" v="32" actId="20577"/>
        <pc:sldMkLst>
          <pc:docMk/>
          <pc:sldMk cId="3494126053" sldId="358"/>
        </pc:sldMkLst>
        <pc:spChg chg="mod">
          <ac:chgData name="Laetitia GOUJARD-LEDUC 623" userId="S::laetitia.goujard-leduc@caf62.caf.fr::dd4f65e6-6695-452a-96fe-fcafc740c8bd" providerId="AD" clId="Web-{D6797E59-54DA-512E-1B97-994FEBBE2A4B}" dt="2025-04-07T13:09:28.649" v="32" actId="20577"/>
          <ac:spMkLst>
            <pc:docMk/>
            <pc:sldMk cId="3494126053" sldId="358"/>
            <ac:spMk id="2" creationId="{1D85C8A8-8558-1525-44EF-10CA388B676A}"/>
          </ac:spMkLst>
        </pc:spChg>
      </pc:sldChg>
      <pc:sldChg chg="modSp">
        <pc:chgData name="Laetitia GOUJARD-LEDUC 623" userId="S::laetitia.goujard-leduc@caf62.caf.fr::dd4f65e6-6695-452a-96fe-fcafc740c8bd" providerId="AD" clId="Web-{D6797E59-54DA-512E-1B97-994FEBBE2A4B}" dt="2025-04-07T16:01:42.853" v="1671" actId="20577"/>
        <pc:sldMkLst>
          <pc:docMk/>
          <pc:sldMk cId="2731678181" sldId="360"/>
        </pc:sldMkLst>
        <pc:spChg chg="mod">
          <ac:chgData name="Laetitia GOUJARD-LEDUC 623" userId="S::laetitia.goujard-leduc@caf62.caf.fr::dd4f65e6-6695-452a-96fe-fcafc740c8bd" providerId="AD" clId="Web-{D6797E59-54DA-512E-1B97-994FEBBE2A4B}" dt="2025-04-07T16:01:42.853" v="1671" actId="20577"/>
          <ac:spMkLst>
            <pc:docMk/>
            <pc:sldMk cId="2731678181" sldId="360"/>
            <ac:spMk id="8" creationId="{AE8D1081-5D5F-DBE8-198D-59456A90D2A6}"/>
          </ac:spMkLst>
        </pc:spChg>
        <pc:spChg chg="mod">
          <ac:chgData name="Laetitia GOUJARD-LEDUC 623" userId="S::laetitia.goujard-leduc@caf62.caf.fr::dd4f65e6-6695-452a-96fe-fcafc740c8bd" providerId="AD" clId="Web-{D6797E59-54DA-512E-1B97-994FEBBE2A4B}" dt="2025-04-07T16:01:28.415" v="1668" actId="20577"/>
          <ac:spMkLst>
            <pc:docMk/>
            <pc:sldMk cId="2731678181" sldId="360"/>
            <ac:spMk id="9" creationId="{51C191CA-7D1E-AEDA-46A5-97F79C4CF1D0}"/>
          </ac:spMkLst>
        </pc:spChg>
      </pc:sldChg>
      <pc:sldChg chg="modSp">
        <pc:chgData name="Laetitia GOUJARD-LEDUC 623" userId="S::laetitia.goujard-leduc@caf62.caf.fr::dd4f65e6-6695-452a-96fe-fcafc740c8bd" providerId="AD" clId="Web-{D6797E59-54DA-512E-1B97-994FEBBE2A4B}" dt="2025-04-07T16:06:50.611" v="1704" actId="14100"/>
        <pc:sldMkLst>
          <pc:docMk/>
          <pc:sldMk cId="2638339879" sldId="362"/>
        </pc:sldMkLst>
        <pc:spChg chg="mod">
          <ac:chgData name="Laetitia GOUJARD-LEDUC 623" userId="S::laetitia.goujard-leduc@caf62.caf.fr::dd4f65e6-6695-452a-96fe-fcafc740c8bd" providerId="AD" clId="Web-{D6797E59-54DA-512E-1B97-994FEBBE2A4B}" dt="2025-04-07T16:06:50.611" v="1704" actId="14100"/>
          <ac:spMkLst>
            <pc:docMk/>
            <pc:sldMk cId="2638339879" sldId="362"/>
            <ac:spMk id="8" creationId="{AE8D1081-5D5F-DBE8-198D-59456A90D2A6}"/>
          </ac:spMkLst>
        </pc:spChg>
      </pc:sldChg>
      <pc:sldChg chg="addSp delSp modSp add ord replId">
        <pc:chgData name="Laetitia GOUJARD-LEDUC 623" userId="S::laetitia.goujard-leduc@caf62.caf.fr::dd4f65e6-6695-452a-96fe-fcafc740c8bd" providerId="AD" clId="Web-{D6797E59-54DA-512E-1B97-994FEBBE2A4B}" dt="2025-04-07T13:37:58.789" v="191"/>
        <pc:sldMkLst>
          <pc:docMk/>
          <pc:sldMk cId="2667096425" sldId="364"/>
        </pc:sldMkLst>
        <pc:spChg chg="del">
          <ac:chgData name="Laetitia GOUJARD-LEDUC 623" userId="S::laetitia.goujard-leduc@caf62.caf.fr::dd4f65e6-6695-452a-96fe-fcafc740c8bd" providerId="AD" clId="Web-{D6797E59-54DA-512E-1B97-994FEBBE2A4B}" dt="2025-04-07T13:37:25.679" v="181"/>
          <ac:spMkLst>
            <pc:docMk/>
            <pc:sldMk cId="2667096425" sldId="364"/>
            <ac:spMk id="2" creationId="{6F473788-7874-B512-AF8F-3372113A59EE}"/>
          </ac:spMkLst>
        </pc:spChg>
        <pc:spChg chg="mod">
          <ac:chgData name="Laetitia GOUJARD-LEDUC 623" userId="S::laetitia.goujard-leduc@caf62.caf.fr::dd4f65e6-6695-452a-96fe-fcafc740c8bd" providerId="AD" clId="Web-{D6797E59-54DA-512E-1B97-994FEBBE2A4B}" dt="2025-04-07T13:37:41.601" v="189" actId="1076"/>
          <ac:spMkLst>
            <pc:docMk/>
            <pc:sldMk cId="2667096425" sldId="364"/>
            <ac:spMk id="4" creationId="{D5606AB0-6AF9-2DF5-AF4F-B98A58DF8CB1}"/>
          </ac:spMkLst>
        </pc:spChg>
        <pc:spChg chg="del">
          <ac:chgData name="Laetitia GOUJARD-LEDUC 623" userId="S::laetitia.goujard-leduc@caf62.caf.fr::dd4f65e6-6695-452a-96fe-fcafc740c8bd" providerId="AD" clId="Web-{D6797E59-54DA-512E-1B97-994FEBBE2A4B}" dt="2025-04-07T13:37:27.210" v="183"/>
          <ac:spMkLst>
            <pc:docMk/>
            <pc:sldMk cId="2667096425" sldId="364"/>
            <ac:spMk id="6" creationId="{D5DF75B4-AE07-E10B-8706-667E5F83B3EC}"/>
          </ac:spMkLst>
        </pc:spChg>
        <pc:spChg chg="del">
          <ac:chgData name="Laetitia GOUJARD-LEDUC 623" userId="S::laetitia.goujard-leduc@caf62.caf.fr::dd4f65e6-6695-452a-96fe-fcafc740c8bd" providerId="AD" clId="Web-{D6797E59-54DA-512E-1B97-994FEBBE2A4B}" dt="2025-04-07T13:37:27.773" v="184"/>
          <ac:spMkLst>
            <pc:docMk/>
            <pc:sldMk cId="2667096425" sldId="364"/>
            <ac:spMk id="7" creationId="{BA01219A-4D59-45F6-C1A9-60507083C223}"/>
          </ac:spMkLst>
        </pc:spChg>
        <pc:spChg chg="del">
          <ac:chgData name="Laetitia GOUJARD-LEDUC 623" userId="S::laetitia.goujard-leduc@caf62.caf.fr::dd4f65e6-6695-452a-96fe-fcafc740c8bd" providerId="AD" clId="Web-{D6797E59-54DA-512E-1B97-994FEBBE2A4B}" dt="2025-04-07T13:37:26.335" v="182"/>
          <ac:spMkLst>
            <pc:docMk/>
            <pc:sldMk cId="2667096425" sldId="364"/>
            <ac:spMk id="8" creationId="{0907D2ED-5618-B777-05CC-D8FEFFD93AF5}"/>
          </ac:spMkLst>
        </pc:spChg>
        <pc:spChg chg="del">
          <ac:chgData name="Laetitia GOUJARD-LEDUC 623" userId="S::laetitia.goujard-leduc@caf62.caf.fr::dd4f65e6-6695-452a-96fe-fcafc740c8bd" providerId="AD" clId="Web-{D6797E59-54DA-512E-1B97-994FEBBE2A4B}" dt="2025-04-07T13:37:29.976" v="186"/>
          <ac:spMkLst>
            <pc:docMk/>
            <pc:sldMk cId="2667096425" sldId="364"/>
            <ac:spMk id="9" creationId="{9BD63413-C251-0C3A-EE52-6D70CA5FF74C}"/>
          </ac:spMkLst>
        </pc:spChg>
        <pc:spChg chg="del">
          <ac:chgData name="Laetitia GOUJARD-LEDUC 623" userId="S::laetitia.goujard-leduc@caf62.caf.fr::dd4f65e6-6695-452a-96fe-fcafc740c8bd" providerId="AD" clId="Web-{D6797E59-54DA-512E-1B97-994FEBBE2A4B}" dt="2025-04-07T13:37:31.148" v="187"/>
          <ac:spMkLst>
            <pc:docMk/>
            <pc:sldMk cId="2667096425" sldId="364"/>
            <ac:spMk id="10" creationId="{E80CCC74-CB73-50E3-F6D4-F6E07A76100C}"/>
          </ac:spMkLst>
        </pc:spChg>
        <pc:spChg chg="del">
          <ac:chgData name="Laetitia GOUJARD-LEDUC 623" userId="S::laetitia.goujard-leduc@caf62.caf.fr::dd4f65e6-6695-452a-96fe-fcafc740c8bd" providerId="AD" clId="Web-{D6797E59-54DA-512E-1B97-994FEBBE2A4B}" dt="2025-04-07T13:37:31.945" v="188"/>
          <ac:spMkLst>
            <pc:docMk/>
            <pc:sldMk cId="2667096425" sldId="364"/>
            <ac:spMk id="11" creationId="{DD5C5298-2CAA-D5E2-CD1C-1DBD4DCC600B}"/>
          </ac:spMkLst>
        </pc:spChg>
        <pc:spChg chg="del">
          <ac:chgData name="Laetitia GOUJARD-LEDUC 623" userId="S::laetitia.goujard-leduc@caf62.caf.fr::dd4f65e6-6695-452a-96fe-fcafc740c8bd" providerId="AD" clId="Web-{D6797E59-54DA-512E-1B97-994FEBBE2A4B}" dt="2025-04-07T13:37:29.257" v="185"/>
          <ac:spMkLst>
            <pc:docMk/>
            <pc:sldMk cId="2667096425" sldId="364"/>
            <ac:spMk id="12" creationId="{30B15DE1-8CDC-8BB5-BA20-A2E4DB68286E}"/>
          </ac:spMkLst>
        </pc:spChg>
        <pc:picChg chg="add">
          <ac:chgData name="Laetitia GOUJARD-LEDUC 623" userId="S::laetitia.goujard-leduc@caf62.caf.fr::dd4f65e6-6695-452a-96fe-fcafc740c8bd" providerId="AD" clId="Web-{D6797E59-54DA-512E-1B97-994FEBBE2A4B}" dt="2025-04-07T13:37:58.789" v="191"/>
          <ac:picMkLst>
            <pc:docMk/>
            <pc:sldMk cId="2667096425" sldId="364"/>
            <ac:picMk id="5" creationId="{23ED9419-4CA6-A620-A9D1-A0A3841FDB68}"/>
          </ac:picMkLst>
        </pc:picChg>
      </pc:sldChg>
      <pc:sldChg chg="addSp modSp new del">
        <pc:chgData name="Laetitia GOUJARD-LEDUC 623" userId="S::laetitia.goujard-leduc@caf62.caf.fr::dd4f65e6-6695-452a-96fe-fcafc740c8bd" providerId="AD" clId="Web-{D6797E59-54DA-512E-1B97-994FEBBE2A4B}" dt="2025-04-07T13:36:41.397" v="168"/>
        <pc:sldMkLst>
          <pc:docMk/>
          <pc:sldMk cId="3490604654" sldId="364"/>
        </pc:sldMkLst>
        <pc:spChg chg="add mod">
          <ac:chgData name="Laetitia GOUJARD-LEDUC 623" userId="S::laetitia.goujard-leduc@caf62.caf.fr::dd4f65e6-6695-452a-96fe-fcafc740c8bd" providerId="AD" clId="Web-{D6797E59-54DA-512E-1B97-994FEBBE2A4B}" dt="2025-04-07T13:36:33.115" v="167"/>
          <ac:spMkLst>
            <pc:docMk/>
            <pc:sldMk cId="3490604654" sldId="364"/>
            <ac:spMk id="2" creationId="{C09CE5A8-0E84-15E4-A3A0-9807AEA9BB24}"/>
          </ac:spMkLst>
        </pc:spChg>
      </pc:sldChg>
      <pc:sldChg chg="addSp delSp modSp add mod replId setBg">
        <pc:chgData name="Laetitia GOUJARD-LEDUC 623" userId="S::laetitia.goujard-leduc@caf62.caf.fr::dd4f65e6-6695-452a-96fe-fcafc740c8bd" providerId="AD" clId="Web-{D6797E59-54DA-512E-1B97-994FEBBE2A4B}" dt="2025-04-07T13:42:22.515" v="211" actId="1076"/>
        <pc:sldMkLst>
          <pc:docMk/>
          <pc:sldMk cId="2654790072" sldId="365"/>
        </pc:sldMkLst>
        <pc:spChg chg="mod ord">
          <ac:chgData name="Laetitia GOUJARD-LEDUC 623" userId="S::laetitia.goujard-leduc@caf62.caf.fr::dd4f65e6-6695-452a-96fe-fcafc740c8bd" providerId="AD" clId="Web-{D6797E59-54DA-512E-1B97-994FEBBE2A4B}" dt="2025-04-07T13:42:22.515" v="211" actId="1076"/>
          <ac:spMkLst>
            <pc:docMk/>
            <pc:sldMk cId="2654790072" sldId="365"/>
            <ac:spMk id="4" creationId="{E5D93F97-EAD9-2219-6245-9952F8CA5AED}"/>
          </ac:spMkLst>
        </pc:spChg>
        <pc:spChg chg="add del">
          <ac:chgData name="Laetitia GOUJARD-LEDUC 623" userId="S::laetitia.goujard-leduc@caf62.caf.fr::dd4f65e6-6695-452a-96fe-fcafc740c8bd" providerId="AD" clId="Web-{D6797E59-54DA-512E-1B97-994FEBBE2A4B}" dt="2025-04-07T13:41:24.764" v="201"/>
          <ac:spMkLst>
            <pc:docMk/>
            <pc:sldMk cId="2654790072" sldId="365"/>
            <ac:spMk id="14" creationId="{57375140-FB25-4CD5-A449-0B14D0832B28}"/>
          </ac:spMkLst>
        </pc:spChg>
        <pc:spChg chg="add del">
          <ac:chgData name="Laetitia GOUJARD-LEDUC 623" userId="S::laetitia.goujard-leduc@caf62.caf.fr::dd4f65e6-6695-452a-96fe-fcafc740c8bd" providerId="AD" clId="Web-{D6797E59-54DA-512E-1B97-994FEBBE2A4B}" dt="2025-04-07T13:41:36.514" v="203"/>
          <ac:spMkLst>
            <pc:docMk/>
            <pc:sldMk cId="2654790072" sldId="365"/>
            <ac:spMk id="21" creationId="{AE94ADDC-FBCA-4838-8D97-4B0770AFC1FC}"/>
          </ac:spMkLst>
        </pc:spChg>
        <pc:picChg chg="add del mod">
          <ac:chgData name="Laetitia GOUJARD-LEDUC 623" userId="S::laetitia.goujard-leduc@caf62.caf.fr::dd4f65e6-6695-452a-96fe-fcafc740c8bd" providerId="AD" clId="Web-{D6797E59-54DA-512E-1B97-994FEBBE2A4B}" dt="2025-04-07T13:40:31.028" v="196"/>
          <ac:picMkLst>
            <pc:docMk/>
            <pc:sldMk cId="2654790072" sldId="365"/>
            <ac:picMk id="2" creationId="{E1B1FCFB-AD25-C01D-2C1C-68A121B1428A}"/>
          </ac:picMkLst>
        </pc:picChg>
        <pc:picChg chg="add mod ord">
          <ac:chgData name="Laetitia GOUJARD-LEDUC 623" userId="S::laetitia.goujard-leduc@caf62.caf.fr::dd4f65e6-6695-452a-96fe-fcafc740c8bd" providerId="AD" clId="Web-{D6797E59-54DA-512E-1B97-994FEBBE2A4B}" dt="2025-04-07T13:42:02.984" v="208" actId="1076"/>
          <ac:picMkLst>
            <pc:docMk/>
            <pc:sldMk cId="2654790072" sldId="365"/>
            <ac:picMk id="3" creationId="{8FB85567-2AC6-1AFC-26BA-1C91E384F94E}"/>
          </ac:picMkLst>
        </pc:picChg>
        <pc:picChg chg="add mod">
          <ac:chgData name="Laetitia GOUJARD-LEDUC 623" userId="S::laetitia.goujard-leduc@caf62.caf.fr::dd4f65e6-6695-452a-96fe-fcafc740c8bd" providerId="AD" clId="Web-{D6797E59-54DA-512E-1B97-994FEBBE2A4B}" dt="2025-04-07T13:42:06.046" v="209" actId="1076"/>
          <ac:picMkLst>
            <pc:docMk/>
            <pc:sldMk cId="2654790072" sldId="365"/>
            <ac:picMk id="5" creationId="{6CFBF388-2976-20CE-EE21-0071326E8DCD}"/>
          </ac:picMkLst>
        </pc:picChg>
        <pc:picChg chg="add del">
          <ac:chgData name="Laetitia GOUJARD-LEDUC 623" userId="S::laetitia.goujard-leduc@caf62.caf.fr::dd4f65e6-6695-452a-96fe-fcafc740c8bd" providerId="AD" clId="Web-{D6797E59-54DA-512E-1B97-994FEBBE2A4B}" dt="2025-04-07T13:41:24.764" v="201"/>
          <ac:picMkLst>
            <pc:docMk/>
            <pc:sldMk cId="2654790072" sldId="365"/>
            <ac:picMk id="10" creationId="{E1408BAF-1350-4BC5-9C72-82A08BB07B46}"/>
          </ac:picMkLst>
        </pc:picChg>
        <pc:picChg chg="add del">
          <ac:chgData name="Laetitia GOUJARD-LEDUC 623" userId="S::laetitia.goujard-leduc@caf62.caf.fr::dd4f65e6-6695-452a-96fe-fcafc740c8bd" providerId="AD" clId="Web-{D6797E59-54DA-512E-1B97-994FEBBE2A4B}" dt="2025-04-07T13:41:24.764" v="201"/>
          <ac:picMkLst>
            <pc:docMk/>
            <pc:sldMk cId="2654790072" sldId="365"/>
            <ac:picMk id="12" creationId="{60E67B53-E530-4CC6-B1E7-4CCC1FD6323F}"/>
          </ac:picMkLst>
        </pc:picChg>
        <pc:picChg chg="add del">
          <ac:chgData name="Laetitia GOUJARD-LEDUC 623" userId="S::laetitia.goujard-leduc@caf62.caf.fr::dd4f65e6-6695-452a-96fe-fcafc740c8bd" providerId="AD" clId="Web-{D6797E59-54DA-512E-1B97-994FEBBE2A4B}" dt="2025-04-07T13:41:36.514" v="203"/>
          <ac:picMkLst>
            <pc:docMk/>
            <pc:sldMk cId="2654790072" sldId="365"/>
            <ac:picMk id="16" creationId="{EDB06F6B-6027-4B19-829E-EEDE917268FE}"/>
          </ac:picMkLst>
        </pc:picChg>
        <pc:picChg chg="add del">
          <ac:chgData name="Laetitia GOUJARD-LEDUC 623" userId="S::laetitia.goujard-leduc@caf62.caf.fr::dd4f65e6-6695-452a-96fe-fcafc740c8bd" providerId="AD" clId="Web-{D6797E59-54DA-512E-1B97-994FEBBE2A4B}" dt="2025-04-07T13:41:36.514" v="203"/>
          <ac:picMkLst>
            <pc:docMk/>
            <pc:sldMk cId="2654790072" sldId="365"/>
            <ac:picMk id="17" creationId="{E1408BAF-1350-4BC5-9C72-82A08BB07B46}"/>
          </ac:picMkLst>
        </pc:picChg>
        <pc:picChg chg="add del">
          <ac:chgData name="Laetitia GOUJARD-LEDUC 623" userId="S::laetitia.goujard-leduc@caf62.caf.fr::dd4f65e6-6695-452a-96fe-fcafc740c8bd" providerId="AD" clId="Web-{D6797E59-54DA-512E-1B97-994FEBBE2A4B}" dt="2025-04-07T13:41:36.514" v="203"/>
          <ac:picMkLst>
            <pc:docMk/>
            <pc:sldMk cId="2654790072" sldId="365"/>
            <ac:picMk id="18" creationId="{F0CA11D6-C4F1-476E-8455-2C26DEDE94AB}"/>
          </ac:picMkLst>
        </pc:picChg>
        <pc:picChg chg="add del">
          <ac:chgData name="Laetitia GOUJARD-LEDUC 623" userId="S::laetitia.goujard-leduc@caf62.caf.fr::dd4f65e6-6695-452a-96fe-fcafc740c8bd" providerId="AD" clId="Web-{D6797E59-54DA-512E-1B97-994FEBBE2A4B}" dt="2025-04-07T13:41:36.514" v="203"/>
          <ac:picMkLst>
            <pc:docMk/>
            <pc:sldMk cId="2654790072" sldId="365"/>
            <ac:picMk id="19" creationId="{60E67B53-E530-4CC6-B1E7-4CCC1FD6323F}"/>
          </ac:picMkLst>
        </pc:picChg>
        <pc:picChg chg="add del">
          <ac:chgData name="Laetitia GOUJARD-LEDUC 623" userId="S::laetitia.goujard-leduc@caf62.caf.fr::dd4f65e6-6695-452a-96fe-fcafc740c8bd" providerId="AD" clId="Web-{D6797E59-54DA-512E-1B97-994FEBBE2A4B}" dt="2025-04-07T13:41:36.514" v="203"/>
          <ac:picMkLst>
            <pc:docMk/>
            <pc:sldMk cId="2654790072" sldId="365"/>
            <ac:picMk id="20" creationId="{90717727-6E80-4D56-AF23-9E0AE1D5ADC1}"/>
          </ac:picMkLst>
        </pc:picChg>
      </pc:sldChg>
      <pc:sldChg chg="addSp delSp modSp add ord replId">
        <pc:chgData name="Laetitia GOUJARD-LEDUC 623" userId="S::laetitia.goujard-leduc@caf62.caf.fr::dd4f65e6-6695-452a-96fe-fcafc740c8bd" providerId="AD" clId="Web-{D6797E59-54DA-512E-1B97-994FEBBE2A4B}" dt="2025-04-07T13:59:00.449" v="286" actId="1076"/>
        <pc:sldMkLst>
          <pc:docMk/>
          <pc:sldMk cId="3209822735" sldId="366"/>
        </pc:sldMkLst>
        <pc:spChg chg="add mod">
          <ac:chgData name="Laetitia GOUJARD-LEDUC 623" userId="S::laetitia.goujard-leduc@caf62.caf.fr::dd4f65e6-6695-452a-96fe-fcafc740c8bd" providerId="AD" clId="Web-{D6797E59-54DA-512E-1B97-994FEBBE2A4B}" dt="2025-04-07T13:52:28.923" v="271" actId="14100"/>
          <ac:spMkLst>
            <pc:docMk/>
            <pc:sldMk cId="3209822735" sldId="366"/>
            <ac:spMk id="3" creationId="{F8B21AD6-8F30-4CFC-2190-F56D5471D60A}"/>
          </ac:spMkLst>
        </pc:spChg>
        <pc:picChg chg="add mod">
          <ac:chgData name="Laetitia GOUJARD-LEDUC 623" userId="S::laetitia.goujard-leduc@caf62.caf.fr::dd4f65e6-6695-452a-96fe-fcafc740c8bd" providerId="AD" clId="Web-{D6797E59-54DA-512E-1B97-994FEBBE2A4B}" dt="2025-04-07T13:59:00.449" v="286" actId="1076"/>
          <ac:picMkLst>
            <pc:docMk/>
            <pc:sldMk cId="3209822735" sldId="366"/>
            <ac:picMk id="2" creationId="{0FA05597-8807-C58F-E80C-6E3D515EB491}"/>
          </ac:picMkLst>
        </pc:picChg>
        <pc:picChg chg="del">
          <ac:chgData name="Laetitia GOUJARD-LEDUC 623" userId="S::laetitia.goujard-leduc@caf62.caf.fr::dd4f65e6-6695-452a-96fe-fcafc740c8bd" providerId="AD" clId="Web-{D6797E59-54DA-512E-1B97-994FEBBE2A4B}" dt="2025-04-07T13:43:24.283" v="219"/>
          <ac:picMkLst>
            <pc:docMk/>
            <pc:sldMk cId="3209822735" sldId="366"/>
            <ac:picMk id="5" creationId="{25B612DE-8BDC-EC06-D3EC-A6BCA3258022}"/>
          </ac:picMkLst>
        </pc:picChg>
      </pc:sldChg>
      <pc:sldChg chg="addSp modSp add replId">
        <pc:chgData name="Laetitia GOUJARD-LEDUC 623" userId="S::laetitia.goujard-leduc@caf62.caf.fr::dd4f65e6-6695-452a-96fe-fcafc740c8bd" providerId="AD" clId="Web-{D6797E59-54DA-512E-1B97-994FEBBE2A4B}" dt="2025-04-07T13:56:27.507" v="278" actId="1076"/>
        <pc:sldMkLst>
          <pc:docMk/>
          <pc:sldMk cId="1064990341" sldId="367"/>
        </pc:sldMkLst>
        <pc:spChg chg="mod">
          <ac:chgData name="Laetitia GOUJARD-LEDUC 623" userId="S::laetitia.goujard-leduc@caf62.caf.fr::dd4f65e6-6695-452a-96fe-fcafc740c8bd" providerId="AD" clId="Web-{D6797E59-54DA-512E-1B97-994FEBBE2A4B}" dt="2025-04-07T13:47:47.462" v="263" actId="20577"/>
          <ac:spMkLst>
            <pc:docMk/>
            <pc:sldMk cId="1064990341" sldId="367"/>
            <ac:spMk id="4" creationId="{A31CBE02-7A64-27AC-B52D-0ABC460AD027}"/>
          </ac:spMkLst>
        </pc:spChg>
        <pc:picChg chg="add mod">
          <ac:chgData name="Laetitia GOUJARD-LEDUC 623" userId="S::laetitia.goujard-leduc@caf62.caf.fr::dd4f65e6-6695-452a-96fe-fcafc740c8bd" providerId="AD" clId="Web-{D6797E59-54DA-512E-1B97-994FEBBE2A4B}" dt="2025-04-07T13:56:27.507" v="278" actId="1076"/>
          <ac:picMkLst>
            <pc:docMk/>
            <pc:sldMk cId="1064990341" sldId="367"/>
            <ac:picMk id="2" creationId="{CECE93A7-E0FD-DCCD-11C4-E2581009AEC5}"/>
          </ac:picMkLst>
        </pc:picChg>
        <pc:picChg chg="add mod">
          <ac:chgData name="Laetitia GOUJARD-LEDUC 623" userId="S::laetitia.goujard-leduc@caf62.caf.fr::dd4f65e6-6695-452a-96fe-fcafc740c8bd" providerId="AD" clId="Web-{D6797E59-54DA-512E-1B97-994FEBBE2A4B}" dt="2025-04-07T13:56:24.851" v="277" actId="1076"/>
          <ac:picMkLst>
            <pc:docMk/>
            <pc:sldMk cId="1064990341" sldId="367"/>
            <ac:picMk id="3" creationId="{C363BDCE-121D-98B7-417A-EF35861278F9}"/>
          </ac:picMkLst>
        </pc:picChg>
      </pc:sldChg>
      <pc:sldChg chg="addSp modSp add replId">
        <pc:chgData name="Laetitia GOUJARD-LEDUC 623" userId="S::laetitia.goujard-leduc@caf62.caf.fr::dd4f65e6-6695-452a-96fe-fcafc740c8bd" providerId="AD" clId="Web-{D6797E59-54DA-512E-1B97-994FEBBE2A4B}" dt="2025-04-07T13:55:20.224" v="273"/>
        <pc:sldMkLst>
          <pc:docMk/>
          <pc:sldMk cId="2430725522" sldId="368"/>
        </pc:sldMkLst>
        <pc:spChg chg="mod">
          <ac:chgData name="Laetitia GOUJARD-LEDUC 623" userId="S::laetitia.goujard-leduc@caf62.caf.fr::dd4f65e6-6695-452a-96fe-fcafc740c8bd" providerId="AD" clId="Web-{D6797E59-54DA-512E-1B97-994FEBBE2A4B}" dt="2025-04-07T13:47:40.680" v="257" actId="20577"/>
          <ac:spMkLst>
            <pc:docMk/>
            <pc:sldMk cId="2430725522" sldId="368"/>
            <ac:spMk id="4" creationId="{6F322516-EDCC-3430-9DF9-B60F377F85D4}"/>
          </ac:spMkLst>
        </pc:spChg>
        <pc:picChg chg="add mod">
          <ac:chgData name="Laetitia GOUJARD-LEDUC 623" userId="S::laetitia.goujard-leduc@caf62.caf.fr::dd4f65e6-6695-452a-96fe-fcafc740c8bd" providerId="AD" clId="Web-{D6797E59-54DA-512E-1B97-994FEBBE2A4B}" dt="2025-04-07T13:55:20.224" v="273"/>
          <ac:picMkLst>
            <pc:docMk/>
            <pc:sldMk cId="2430725522" sldId="368"/>
            <ac:picMk id="2" creationId="{6C044309-67BD-DD92-975A-457087428B78}"/>
          </ac:picMkLst>
        </pc:picChg>
      </pc:sldChg>
      <pc:sldChg chg="addSp delSp modSp add replId">
        <pc:chgData name="Laetitia GOUJARD-LEDUC 623" userId="S::laetitia.goujard-leduc@caf62.caf.fr::dd4f65e6-6695-452a-96fe-fcafc740c8bd" providerId="AD" clId="Web-{D6797E59-54DA-512E-1B97-994FEBBE2A4B}" dt="2025-04-07T13:59:53.278" v="293" actId="14100"/>
        <pc:sldMkLst>
          <pc:docMk/>
          <pc:sldMk cId="3067854397" sldId="369"/>
        </pc:sldMkLst>
        <pc:spChg chg="add mod">
          <ac:chgData name="Laetitia GOUJARD-LEDUC 623" userId="S::laetitia.goujard-leduc@caf62.caf.fr::dd4f65e6-6695-452a-96fe-fcafc740c8bd" providerId="AD" clId="Web-{D6797E59-54DA-512E-1B97-994FEBBE2A4B}" dt="2025-04-07T13:59:38.794" v="292" actId="14100"/>
          <ac:spMkLst>
            <pc:docMk/>
            <pc:sldMk cId="3067854397" sldId="369"/>
            <ac:spMk id="5" creationId="{EBC26B1A-A3CC-99D5-5390-0B8B2240BD41}"/>
          </ac:spMkLst>
        </pc:spChg>
        <pc:picChg chg="add del mod">
          <ac:chgData name="Laetitia GOUJARD-LEDUC 623" userId="S::laetitia.goujard-leduc@caf62.caf.fr::dd4f65e6-6695-452a-96fe-fcafc740c8bd" providerId="AD" clId="Web-{D6797E59-54DA-512E-1B97-994FEBBE2A4B}" dt="2025-04-07T13:57:54.572" v="280"/>
          <ac:picMkLst>
            <pc:docMk/>
            <pc:sldMk cId="3067854397" sldId="369"/>
            <ac:picMk id="2" creationId="{04625DCE-A2F2-49A9-3150-25CA3918D689}"/>
          </ac:picMkLst>
        </pc:picChg>
        <pc:picChg chg="add mod">
          <ac:chgData name="Laetitia GOUJARD-LEDUC 623" userId="S::laetitia.goujard-leduc@caf62.caf.fr::dd4f65e6-6695-452a-96fe-fcafc740c8bd" providerId="AD" clId="Web-{D6797E59-54DA-512E-1B97-994FEBBE2A4B}" dt="2025-04-07T13:59:53.278" v="293" actId="14100"/>
          <ac:picMkLst>
            <pc:docMk/>
            <pc:sldMk cId="3067854397" sldId="369"/>
            <ac:picMk id="3" creationId="{9C30608B-5C9C-5F79-A572-8E0E4E3728B5}"/>
          </ac:picMkLst>
        </pc:picChg>
      </pc:sldChg>
      <pc:sldChg chg="add del replId">
        <pc:chgData name="Laetitia GOUJARD-LEDUC 623" userId="S::laetitia.goujard-leduc@caf62.caf.fr::dd4f65e6-6695-452a-96fe-fcafc740c8bd" providerId="AD" clId="Web-{D6797E59-54DA-512E-1B97-994FEBBE2A4B}" dt="2025-04-07T14:00:04.779" v="294"/>
        <pc:sldMkLst>
          <pc:docMk/>
          <pc:sldMk cId="1761161163" sldId="3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27D39-C018-4CC4-8C20-CBCD964EFFA0}" type="datetimeFigureOut">
              <a:rPr lang="fr-FR" smtClean="0"/>
              <a:t>11/04/2025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ED104E-E19F-4809-9B94-FE3E25AC732E}" type="slidenum">
              <a:rPr lang="fr-FR" smtClean="0"/>
              <a:t>‹#›</a:t>
            </a:fld>
            <a:endParaRPr lang="fr-FR"/>
          </a:p>
        </p:txBody>
      </p:sp>
    </p:spTree>
    <p:extLst>
      <p:ext uri="{BB962C8B-B14F-4D97-AF65-F5344CB8AC3E}">
        <p14:creationId xmlns:p14="http://schemas.microsoft.com/office/powerpoint/2010/main" val="382733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FED104E-E19F-4809-9B94-FE3E25AC732E}" type="slidenum">
              <a:rPr lang="fr-FR" smtClean="0"/>
              <a:t>25</a:t>
            </a:fld>
            <a:endParaRPr lang="fr-FR"/>
          </a:p>
        </p:txBody>
      </p:sp>
    </p:spTree>
    <p:extLst>
      <p:ext uri="{BB962C8B-B14F-4D97-AF65-F5344CB8AC3E}">
        <p14:creationId xmlns:p14="http://schemas.microsoft.com/office/powerpoint/2010/main" val="1651678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59F795C-844E-4BD9-9119-129B8001FAA5}" type="datetimeFigureOut">
              <a:rPr lang="fr-FR" smtClean="0"/>
              <a:t>11/04/2025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783374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59F795C-844E-4BD9-9119-129B8001FAA5}" type="datetimeFigureOut">
              <a:rPr lang="fr-FR" smtClean="0"/>
              <a:t>11/04/2025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378192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59F795C-844E-4BD9-9119-129B8001FAA5}" type="datetimeFigureOut">
              <a:rPr lang="fr-FR" smtClean="0"/>
              <a:t>11/04/2025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3761749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59F795C-844E-4BD9-9119-129B8001FAA5}" type="datetimeFigureOut">
              <a:rPr lang="fr-FR" smtClean="0"/>
              <a:t>11/04/2025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C516E30-49B3-434B-A326-83B1A53BDBC4}" type="slidenum">
              <a:rPr lang="fr-FR" smtClean="0"/>
              <a:t>‹#›</a:t>
            </a:fld>
            <a:endParaRPr lang="fr-F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40031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59F795C-844E-4BD9-9119-129B8001FAA5}" type="datetimeFigureOut">
              <a:rPr lang="fr-FR" smtClean="0"/>
              <a:t>11/04/2025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753356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759F795C-844E-4BD9-9119-129B8001FAA5}" type="datetimeFigureOut">
              <a:rPr lang="fr-FR" smtClean="0"/>
              <a:t>11/04/2025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824052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759F795C-844E-4BD9-9119-129B8001FAA5}" type="datetimeFigureOut">
              <a:rPr lang="fr-FR" smtClean="0"/>
              <a:t>11/04/2025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3268874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59F795C-844E-4BD9-9119-129B8001FAA5}" type="datetimeFigureOut">
              <a:rPr lang="fr-FR" smtClean="0"/>
              <a:t>11/04/2025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2239527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59F795C-844E-4BD9-9119-129B8001FAA5}" type="datetimeFigureOut">
              <a:rPr lang="fr-FR" smtClean="0"/>
              <a:t>11/04/2025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1089035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59F795C-844E-4BD9-9119-129B8001FAA5}" type="datetimeFigureOut">
              <a:rPr lang="fr-FR" smtClean="0"/>
              <a:t>11/04/2025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3518834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1_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59F795C-844E-4BD9-9119-129B8001FAA5}" type="datetimeFigureOut">
              <a:rPr lang="fr-FR" smtClean="0"/>
              <a:t>11/04/2025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2996613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59F795C-844E-4BD9-9119-129B8001FAA5}" type="datetimeFigureOut">
              <a:rPr lang="fr-FR" smtClean="0"/>
              <a:t>11/04/2025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2312252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59F795C-844E-4BD9-9119-129B8001FAA5}" type="datetimeFigureOut">
              <a:rPr lang="fr-FR" smtClean="0"/>
              <a:t>11/04/2025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244588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59F795C-844E-4BD9-9119-129B8001FAA5}" type="datetimeFigureOut">
              <a:rPr lang="fr-FR" smtClean="0"/>
              <a:t>11/04/2025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73567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59F795C-844E-4BD9-9119-129B8001FAA5}" type="datetimeFigureOut">
              <a:rPr lang="fr-FR" smtClean="0"/>
              <a:t>11/04/2025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210777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59F795C-844E-4BD9-9119-129B8001FAA5}" type="datetimeFigureOut">
              <a:rPr lang="fr-FR" smtClean="0"/>
              <a:t>11/04/2025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3542997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59F795C-844E-4BD9-9119-129B8001FAA5}" type="datetimeFigureOut">
              <a:rPr lang="fr-FR" smtClean="0"/>
              <a:t>11/04/2025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3542485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59F795C-844E-4BD9-9119-129B8001FAA5}" type="datetimeFigureOut">
              <a:rPr lang="fr-FR" smtClean="0"/>
              <a:t>11/04/2025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2098932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59F795C-844E-4BD9-9119-129B8001FAA5}" type="datetimeFigureOut">
              <a:rPr lang="fr-FR" smtClean="0"/>
              <a:t>11/04/2025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C516E30-49B3-434B-A326-83B1A53BDBC4}" type="slidenum">
              <a:rPr lang="fr-FR" smtClean="0"/>
              <a:t>‹#›</a:t>
            </a:fld>
            <a:endParaRPr lang="fr-FR"/>
          </a:p>
        </p:txBody>
      </p:sp>
    </p:spTree>
    <p:extLst>
      <p:ext uri="{BB962C8B-B14F-4D97-AF65-F5344CB8AC3E}">
        <p14:creationId xmlns:p14="http://schemas.microsoft.com/office/powerpoint/2010/main" val="3774110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759F795C-844E-4BD9-9119-129B8001FAA5}" type="datetimeFigureOut">
              <a:rPr lang="fr-FR" smtClean="0"/>
              <a:t>11/04/2025</a:t>
            </a:fld>
            <a:endParaRPr lang="fr-F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fr-F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3C516E30-49B3-434B-A326-83B1A53BDBC4}" type="slidenum">
              <a:rPr lang="fr-FR" smtClean="0"/>
              <a:t>‹#›</a:t>
            </a:fld>
            <a:endParaRPr lang="fr-FR"/>
          </a:p>
        </p:txBody>
      </p:sp>
    </p:spTree>
    <p:extLst>
      <p:ext uri="{BB962C8B-B14F-4D97-AF65-F5344CB8AC3E}">
        <p14:creationId xmlns:p14="http://schemas.microsoft.com/office/powerpoint/2010/main" val="1357720621"/>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 id="2147484139" r:id="rId13"/>
    <p:sldLayoutId id="2147484140" r:id="rId14"/>
    <p:sldLayoutId id="2147484141" r:id="rId15"/>
    <p:sldLayoutId id="2147484142" r:id="rId16"/>
    <p:sldLayoutId id="2147484143" r:id="rId17"/>
    <p:sldLayoutId id="2147484144" r:id="rId18"/>
    <p:sldLayoutId id="2147484145" r:id="rId19"/>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courdecassation.fr/decision/660cf1457c1ccb0008628aed"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130000"/>
                <a:satMod val="150000"/>
                <a:lumMod val="112000"/>
              </a:schemeClr>
            </a:gs>
            <a:gs pos="100000">
              <a:schemeClr val="bg2">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4672EB-02A8-48AB-BCFB-00B78DBA6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55A803-13A1-44E9-ACA9-889A5CC39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98" y="0"/>
            <a:ext cx="12192000" cy="6858000"/>
          </a:xfrm>
          <a:prstGeom prst="rect">
            <a:avLst/>
          </a:prstGeom>
          <a:solidFill>
            <a:srgbClr val="0D0D0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C82C52F-0333-430E-AF00-FA48A518A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286708"/>
          </a:xfrm>
          <a:prstGeom prst="rect">
            <a:avLst/>
          </a:prstGeom>
          <a:ln>
            <a:noFill/>
          </a:ln>
          <a:effectLst>
            <a:outerShdw blurRad="889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E9CCFFE-A385-4D35-8504-960F050EF7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b="76269"/>
          <a:stretch/>
        </p:blipFill>
        <p:spPr>
          <a:xfrm>
            <a:off x="0" y="0"/>
            <a:ext cx="12192000" cy="1627464"/>
          </a:xfrm>
          <a:prstGeom prst="rect">
            <a:avLst/>
          </a:prstGeom>
        </p:spPr>
      </p:pic>
      <p:pic>
        <p:nvPicPr>
          <p:cNvPr id="16" name="Picture 15">
            <a:extLst>
              <a:ext uri="{FF2B5EF4-FFF2-40B4-BE49-F238E27FC236}">
                <a16:creationId xmlns:a16="http://schemas.microsoft.com/office/drawing/2014/main" id="{1AD41804-3572-46FD-8124-D3079B6427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48251" t="72447" r="32841"/>
          <a:stretch/>
        </p:blipFill>
        <p:spPr>
          <a:xfrm>
            <a:off x="6526134" y="3384053"/>
            <a:ext cx="2305206" cy="1889621"/>
          </a:xfrm>
          <a:custGeom>
            <a:avLst/>
            <a:gdLst>
              <a:gd name="connsiteX0" fmla="*/ 8425821 w 12192000"/>
              <a:gd name="connsiteY0" fmla="*/ 2921316 h 3611460"/>
              <a:gd name="connsiteX1" fmla="*/ 8425821 w 12192000"/>
              <a:gd name="connsiteY1" fmla="*/ 3598426 h 3611460"/>
              <a:gd name="connsiteX2" fmla="*/ 9652455 w 12192000"/>
              <a:gd name="connsiteY2" fmla="*/ 3598426 h 3611460"/>
              <a:gd name="connsiteX3" fmla="*/ 9652455 w 12192000"/>
              <a:gd name="connsiteY3" fmla="*/ 2921316 h 3611460"/>
              <a:gd name="connsiteX4" fmla="*/ 0 w 12192000"/>
              <a:gd name="connsiteY4" fmla="*/ 0 h 3611460"/>
              <a:gd name="connsiteX5" fmla="*/ 12192000 w 12192000"/>
              <a:gd name="connsiteY5" fmla="*/ 0 h 3611460"/>
              <a:gd name="connsiteX6" fmla="*/ 12192000 w 12192000"/>
              <a:gd name="connsiteY6" fmla="*/ 3611460 h 3611460"/>
              <a:gd name="connsiteX7" fmla="*/ 0 w 12192000"/>
              <a:gd name="connsiteY7" fmla="*/ 3611460 h 36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611460">
                <a:moveTo>
                  <a:pt x="8425821" y="2921316"/>
                </a:moveTo>
                <a:lnTo>
                  <a:pt x="8425821" y="3598426"/>
                </a:lnTo>
                <a:lnTo>
                  <a:pt x="9652455" y="3598426"/>
                </a:lnTo>
                <a:lnTo>
                  <a:pt x="9652455" y="2921316"/>
                </a:lnTo>
                <a:close/>
                <a:moveTo>
                  <a:pt x="0" y="0"/>
                </a:moveTo>
                <a:lnTo>
                  <a:pt x="12192000" y="0"/>
                </a:lnTo>
                <a:lnTo>
                  <a:pt x="12192000" y="3611460"/>
                </a:lnTo>
                <a:lnTo>
                  <a:pt x="0" y="3611460"/>
                </a:lnTo>
                <a:close/>
              </a:path>
            </a:pathLst>
          </a:custGeom>
        </p:spPr>
      </p:pic>
      <p:pic>
        <p:nvPicPr>
          <p:cNvPr id="18" name="Picture 17">
            <a:extLst>
              <a:ext uri="{FF2B5EF4-FFF2-40B4-BE49-F238E27FC236}">
                <a16:creationId xmlns:a16="http://schemas.microsoft.com/office/drawing/2014/main" id="{5316A1D8-3445-4B94-B595-2285C05EEEB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269" t="72447" r="62822"/>
          <a:stretch/>
        </p:blipFill>
        <p:spPr>
          <a:xfrm>
            <a:off x="5443064" y="3371019"/>
            <a:ext cx="1451918" cy="1889621"/>
          </a:xfrm>
          <a:custGeom>
            <a:avLst/>
            <a:gdLst>
              <a:gd name="connsiteX0" fmla="*/ 8425821 w 12192000"/>
              <a:gd name="connsiteY0" fmla="*/ 2921316 h 3611460"/>
              <a:gd name="connsiteX1" fmla="*/ 8425821 w 12192000"/>
              <a:gd name="connsiteY1" fmla="*/ 3598426 h 3611460"/>
              <a:gd name="connsiteX2" fmla="*/ 9652455 w 12192000"/>
              <a:gd name="connsiteY2" fmla="*/ 3598426 h 3611460"/>
              <a:gd name="connsiteX3" fmla="*/ 9652455 w 12192000"/>
              <a:gd name="connsiteY3" fmla="*/ 2921316 h 3611460"/>
              <a:gd name="connsiteX4" fmla="*/ 0 w 12192000"/>
              <a:gd name="connsiteY4" fmla="*/ 0 h 3611460"/>
              <a:gd name="connsiteX5" fmla="*/ 12192000 w 12192000"/>
              <a:gd name="connsiteY5" fmla="*/ 0 h 3611460"/>
              <a:gd name="connsiteX6" fmla="*/ 12192000 w 12192000"/>
              <a:gd name="connsiteY6" fmla="*/ 3611460 h 3611460"/>
              <a:gd name="connsiteX7" fmla="*/ 0 w 12192000"/>
              <a:gd name="connsiteY7" fmla="*/ 3611460 h 36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611460">
                <a:moveTo>
                  <a:pt x="8425821" y="2921316"/>
                </a:moveTo>
                <a:lnTo>
                  <a:pt x="8425821" y="3598426"/>
                </a:lnTo>
                <a:lnTo>
                  <a:pt x="9652455" y="3598426"/>
                </a:lnTo>
                <a:lnTo>
                  <a:pt x="9652455" y="2921316"/>
                </a:lnTo>
                <a:close/>
                <a:moveTo>
                  <a:pt x="0" y="0"/>
                </a:moveTo>
                <a:lnTo>
                  <a:pt x="12192000" y="0"/>
                </a:lnTo>
                <a:lnTo>
                  <a:pt x="12192000" y="3611460"/>
                </a:lnTo>
                <a:lnTo>
                  <a:pt x="0" y="3611460"/>
                </a:lnTo>
                <a:close/>
              </a:path>
            </a:pathLst>
          </a:custGeom>
        </p:spPr>
      </p:pic>
      <p:pic>
        <p:nvPicPr>
          <p:cNvPr id="20" name="Picture 19">
            <a:extLst>
              <a:ext uri="{FF2B5EF4-FFF2-40B4-BE49-F238E27FC236}">
                <a16:creationId xmlns:a16="http://schemas.microsoft.com/office/drawing/2014/main" id="{2FA7483C-C90B-453F-AB53-60D8FDE6D3F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73445" t="47340"/>
          <a:stretch/>
        </p:blipFill>
        <p:spPr>
          <a:xfrm>
            <a:off x="8965579" y="1675248"/>
            <a:ext cx="3237619" cy="3611460"/>
          </a:xfrm>
          <a:custGeom>
            <a:avLst/>
            <a:gdLst>
              <a:gd name="connsiteX0" fmla="*/ 2237500 w 3237619"/>
              <a:gd name="connsiteY0" fmla="*/ 2921316 h 3611460"/>
              <a:gd name="connsiteX1" fmla="*/ 2237500 w 3237619"/>
              <a:gd name="connsiteY1" fmla="*/ 3598426 h 3611460"/>
              <a:gd name="connsiteX2" fmla="*/ 2563236 w 3237619"/>
              <a:gd name="connsiteY2" fmla="*/ 3598426 h 3611460"/>
              <a:gd name="connsiteX3" fmla="*/ 2563236 w 3237619"/>
              <a:gd name="connsiteY3" fmla="*/ 2921316 h 3611460"/>
              <a:gd name="connsiteX4" fmla="*/ 0 w 3237619"/>
              <a:gd name="connsiteY4" fmla="*/ 0 h 3611460"/>
              <a:gd name="connsiteX5" fmla="*/ 3237619 w 3237619"/>
              <a:gd name="connsiteY5" fmla="*/ 0 h 3611460"/>
              <a:gd name="connsiteX6" fmla="*/ 3237619 w 3237619"/>
              <a:gd name="connsiteY6" fmla="*/ 3611460 h 3611460"/>
              <a:gd name="connsiteX7" fmla="*/ 557562 w 3237619"/>
              <a:gd name="connsiteY7" fmla="*/ 3611460 h 3611460"/>
              <a:gd name="connsiteX8" fmla="*/ 557562 w 3237619"/>
              <a:gd name="connsiteY8" fmla="*/ 2822752 h 3611460"/>
              <a:gd name="connsiteX9" fmla="*/ 0 w 3237619"/>
              <a:gd name="connsiteY9" fmla="*/ 2822752 h 36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7619" h="3611460">
                <a:moveTo>
                  <a:pt x="2237500" y="2921316"/>
                </a:moveTo>
                <a:lnTo>
                  <a:pt x="2237500" y="3598426"/>
                </a:lnTo>
                <a:lnTo>
                  <a:pt x="2563236" y="3598426"/>
                </a:lnTo>
                <a:lnTo>
                  <a:pt x="2563236" y="2921316"/>
                </a:lnTo>
                <a:close/>
                <a:moveTo>
                  <a:pt x="0" y="0"/>
                </a:moveTo>
                <a:lnTo>
                  <a:pt x="3237619" y="0"/>
                </a:lnTo>
                <a:lnTo>
                  <a:pt x="3237619" y="3611460"/>
                </a:lnTo>
                <a:lnTo>
                  <a:pt x="557562" y="3611460"/>
                </a:lnTo>
                <a:lnTo>
                  <a:pt x="557562" y="2822752"/>
                </a:lnTo>
                <a:lnTo>
                  <a:pt x="0" y="2822752"/>
                </a:lnTo>
                <a:close/>
              </a:path>
            </a:pathLst>
          </a:custGeom>
        </p:spPr>
      </p:pic>
      <p:sp>
        <p:nvSpPr>
          <p:cNvPr id="2" name="Titre 1">
            <a:extLst>
              <a:ext uri="{FF2B5EF4-FFF2-40B4-BE49-F238E27FC236}">
                <a16:creationId xmlns:a16="http://schemas.microsoft.com/office/drawing/2014/main" id="{92C3873B-2C26-2D04-D1C4-4EA6CB2B6AAF}"/>
              </a:ext>
            </a:extLst>
          </p:cNvPr>
          <p:cNvSpPr>
            <a:spLocks noGrp="1"/>
          </p:cNvSpPr>
          <p:nvPr>
            <p:ph type="ctrTitle"/>
          </p:nvPr>
        </p:nvSpPr>
        <p:spPr>
          <a:xfrm>
            <a:off x="1835233" y="1124125"/>
            <a:ext cx="8689976" cy="1844385"/>
          </a:xfrm>
        </p:spPr>
        <p:txBody>
          <a:bodyPr>
            <a:normAutofit/>
          </a:bodyPr>
          <a:lstStyle/>
          <a:p>
            <a:r>
              <a:rPr lang="fr-FR" sz="4000" b="1" dirty="0"/>
              <a:t>RAPPORT ANNUEL D’ACTIVITÉ ET DE GESTION</a:t>
            </a:r>
          </a:p>
        </p:txBody>
      </p:sp>
      <p:sp>
        <p:nvSpPr>
          <p:cNvPr id="3" name="Sous-titre 2">
            <a:extLst>
              <a:ext uri="{FF2B5EF4-FFF2-40B4-BE49-F238E27FC236}">
                <a16:creationId xmlns:a16="http://schemas.microsoft.com/office/drawing/2014/main" id="{A69ADDAB-DD58-E89F-0636-B781C2A8CF08}"/>
              </a:ext>
            </a:extLst>
          </p:cNvPr>
          <p:cNvSpPr>
            <a:spLocks noGrp="1"/>
          </p:cNvSpPr>
          <p:nvPr>
            <p:ph type="subTitle" idx="1"/>
          </p:nvPr>
        </p:nvSpPr>
        <p:spPr>
          <a:xfrm>
            <a:off x="1062446" y="3013746"/>
            <a:ext cx="10067108" cy="1078889"/>
          </a:xfrm>
        </p:spPr>
        <p:txBody>
          <a:bodyPr>
            <a:noAutofit/>
          </a:bodyPr>
          <a:lstStyle/>
          <a:p>
            <a:r>
              <a:rPr lang="fr-FR" sz="2800" b="1" i="1" dirty="0">
                <a:solidFill>
                  <a:schemeClr val="tx1">
                    <a:lumMod val="50000"/>
                    <a:lumOff val="50000"/>
                  </a:schemeClr>
                </a:solidFill>
              </a:rPr>
              <a:t>Comité social &amp; économique DE LA CAF DU PAS-DE-CALAIS</a:t>
            </a:r>
          </a:p>
          <a:p>
            <a:r>
              <a:rPr lang="fr-FR" sz="3200" b="1" dirty="0">
                <a:solidFill>
                  <a:srgbClr val="002060"/>
                </a:solidFill>
              </a:rPr>
              <a:t>ANNEE 2024</a:t>
            </a:r>
          </a:p>
        </p:txBody>
      </p:sp>
    </p:spTree>
    <p:extLst>
      <p:ext uri="{BB962C8B-B14F-4D97-AF65-F5344CB8AC3E}">
        <p14:creationId xmlns:p14="http://schemas.microsoft.com/office/powerpoint/2010/main" val="19121368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5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197429" y="812760"/>
            <a:ext cx="9797142" cy="5324535"/>
          </a:xfrm>
          <a:prstGeom prst="rect">
            <a:avLst/>
          </a:prstGeom>
          <a:noFill/>
        </p:spPr>
        <p:txBody>
          <a:bodyPr wrap="square" lIns="91440" tIns="45720" rIns="91440" bIns="45720" rtlCol="0" anchor="t">
            <a:spAutoFit/>
          </a:bodyPr>
          <a:lstStyle/>
          <a:p>
            <a:pPr algn="ctr">
              <a:spcBef>
                <a:spcPct val="0"/>
              </a:spcBef>
            </a:pPr>
            <a:r>
              <a:rPr lang="fr-FR" sz="2800" b="1" dirty="0">
                <a:ln w="3175" cmpd="sng">
                  <a:noFill/>
                </a:ln>
                <a:solidFill>
                  <a:schemeClr val="accent6">
                    <a:lumMod val="50000"/>
                  </a:schemeClr>
                </a:solidFill>
                <a:latin typeface="+mj-lt"/>
                <a:ea typeface="+mj-ea"/>
                <a:cs typeface="+mj-cs"/>
              </a:rPr>
              <a:t>La formation économique des élus en 2024 – 1/2</a:t>
            </a:r>
          </a:p>
          <a:p>
            <a:pPr algn="ctr">
              <a:spcBef>
                <a:spcPct val="0"/>
              </a:spcBef>
            </a:pPr>
            <a:endParaRPr lang="fr-FR" sz="2800" b="1" dirty="0">
              <a:ln w="3175" cmpd="sng">
                <a:noFill/>
              </a:ln>
              <a:solidFill>
                <a:schemeClr val="accent6">
                  <a:lumMod val="50000"/>
                </a:schemeClr>
              </a:solidFill>
              <a:latin typeface="+mj-lt"/>
              <a:ea typeface="+mj-ea"/>
              <a:cs typeface="+mj-cs"/>
            </a:endParaRPr>
          </a:p>
          <a:p>
            <a:pPr algn="just" fontAlgn="base"/>
            <a:r>
              <a:rPr lang="fr-FR" sz="2200" b="0" i="0" dirty="0">
                <a:solidFill>
                  <a:srgbClr val="000000"/>
                </a:solidFill>
                <a:effectLst/>
                <a:latin typeface="+mj-lt"/>
              </a:rPr>
              <a:t>Dans les entreprises d'au moins 50 salariés, les membres titulaires du CSE élus pour la première fois doivent bénéficier d'un stage de formation économique, visant notamment à appréhender les mécanismes de base de la comptabilité : bilan, compte de résultat &amp; les notions de base de l'analyse financière sachant que cette formation économique peut intégrer un volet portant sur « les conséquences environnementales de l’activité des entreprises ».</a:t>
            </a:r>
          </a:p>
          <a:p>
            <a:pPr algn="just" fontAlgn="base"/>
            <a:r>
              <a:rPr lang="fr-FR" sz="2200" b="0" i="0" dirty="0">
                <a:solidFill>
                  <a:srgbClr val="000000"/>
                </a:solidFill>
                <a:effectLst/>
                <a:latin typeface="+mj-lt"/>
              </a:rPr>
              <a:t>Ce stage est d'une durée maximale de cinq jours.</a:t>
            </a:r>
          </a:p>
          <a:p>
            <a:pPr algn="just" fontAlgn="base"/>
            <a:r>
              <a:rPr lang="fr-FR" sz="2200" b="0" i="0" dirty="0">
                <a:solidFill>
                  <a:srgbClr val="000000"/>
                </a:solidFill>
                <a:effectLst/>
                <a:latin typeface="+mj-lt"/>
              </a:rPr>
              <a:t>Le financement de la formation est pris en charge sur le budget de fonctionnement du CSE.</a:t>
            </a:r>
          </a:p>
          <a:p>
            <a:pPr algn="just" fontAlgn="base"/>
            <a:r>
              <a:rPr lang="fr-FR" sz="2200" b="0" i="0" dirty="0">
                <a:solidFill>
                  <a:srgbClr val="000000"/>
                </a:solidFill>
                <a:effectLst/>
                <a:latin typeface="+mj-lt"/>
              </a:rPr>
              <a:t>Les élus qui souhaitent ce financement doivent adresser le devis aux membres du bureau du CSE et celui-ci est soumis au vote des élus en réunion plénière</a:t>
            </a:r>
            <a:r>
              <a:rPr lang="fr-FR" sz="2200" dirty="0">
                <a:solidFill>
                  <a:srgbClr val="000000"/>
                </a:solidFill>
                <a:latin typeface="+mj-lt"/>
              </a:rPr>
              <a:t> avec l'aval de la trésorière.</a:t>
            </a:r>
            <a:endParaRPr lang="fr-FR" sz="2200" b="0" i="0" dirty="0">
              <a:solidFill>
                <a:srgbClr val="000000"/>
              </a:solidFill>
              <a:effectLst/>
              <a:latin typeface="+mj-lt"/>
            </a:endParaRPr>
          </a:p>
          <a:p>
            <a:pPr algn="just"/>
            <a:endParaRPr lang="fr-FR" sz="2000" i="1" dirty="0"/>
          </a:p>
        </p:txBody>
      </p:sp>
    </p:spTree>
    <p:extLst>
      <p:ext uri="{BB962C8B-B14F-4D97-AF65-F5344CB8AC3E}">
        <p14:creationId xmlns:p14="http://schemas.microsoft.com/office/powerpoint/2010/main" val="3802003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197429" y="812760"/>
            <a:ext cx="9797142" cy="5247590"/>
          </a:xfrm>
          <a:prstGeom prst="rect">
            <a:avLst/>
          </a:prstGeom>
          <a:noFill/>
        </p:spPr>
        <p:txBody>
          <a:bodyPr wrap="square" lIns="91440" tIns="45720" rIns="91440" bIns="45720" rtlCol="0" anchor="t">
            <a:spAutoFit/>
          </a:bodyPr>
          <a:lstStyle/>
          <a:p>
            <a:pPr algn="ctr">
              <a:spcBef>
                <a:spcPct val="0"/>
              </a:spcBef>
            </a:pPr>
            <a:r>
              <a:rPr lang="fr-FR" sz="2800" b="1" dirty="0">
                <a:ln w="3175" cmpd="sng">
                  <a:noFill/>
                </a:ln>
                <a:solidFill>
                  <a:schemeClr val="accent6">
                    <a:lumMod val="50000"/>
                  </a:schemeClr>
                </a:solidFill>
                <a:latin typeface="+mj-lt"/>
                <a:ea typeface="+mj-ea"/>
                <a:cs typeface="+mj-cs"/>
              </a:rPr>
              <a:t>La formation économique des élus en 2024 – 2/2</a:t>
            </a:r>
          </a:p>
          <a:p>
            <a:pPr algn="ctr">
              <a:spcBef>
                <a:spcPct val="0"/>
              </a:spcBef>
            </a:pPr>
            <a:endParaRPr lang="fr-FR" sz="2800" b="1" dirty="0">
              <a:ln w="3175" cmpd="sng">
                <a:noFill/>
              </a:ln>
              <a:solidFill>
                <a:schemeClr val="accent6">
                  <a:lumMod val="50000"/>
                </a:schemeClr>
              </a:solidFill>
              <a:latin typeface="+mj-lt"/>
              <a:ea typeface="+mj-ea"/>
              <a:cs typeface="+mj-cs"/>
            </a:endParaRPr>
          </a:p>
          <a:p>
            <a:pPr algn="just"/>
            <a:r>
              <a:rPr lang="fr-FR" sz="2200" b="1" dirty="0"/>
              <a:t>Le règlement intérieur du CSE fixe un ordre de priorité : </a:t>
            </a:r>
          </a:p>
          <a:p>
            <a:pPr algn="just"/>
            <a:r>
              <a:rPr lang="fr-FR" sz="2000" dirty="0"/>
              <a:t>1 - Titulaires qui effectuent leur 1</a:t>
            </a:r>
            <a:r>
              <a:rPr lang="fr-FR" sz="2000" baseline="30000" dirty="0"/>
              <a:t>er</a:t>
            </a:r>
            <a:r>
              <a:rPr lang="fr-FR" sz="2000" dirty="0"/>
              <a:t> mandat ;</a:t>
            </a:r>
          </a:p>
          <a:p>
            <a:pPr algn="just"/>
            <a:r>
              <a:rPr lang="fr-FR" sz="2000" dirty="0"/>
              <a:t>2 – Suppléants qui effectuent leur 1</a:t>
            </a:r>
            <a:r>
              <a:rPr lang="fr-FR" sz="2000" baseline="30000" dirty="0"/>
              <a:t>er</a:t>
            </a:r>
            <a:r>
              <a:rPr lang="fr-FR" sz="2000" dirty="0"/>
              <a:t> mandat ;</a:t>
            </a:r>
          </a:p>
          <a:p>
            <a:pPr algn="just"/>
            <a:r>
              <a:rPr lang="fr-FR" sz="2000" dirty="0"/>
              <a:t>3 – Titulaires ou suppléants ayant déjà suivi ladite formation au titre d’un précédent mandat ;</a:t>
            </a:r>
          </a:p>
          <a:p>
            <a:pPr algn="just"/>
            <a:r>
              <a:rPr lang="fr-FR" sz="2000" dirty="0"/>
              <a:t>4 – Délégués syndicaux ;</a:t>
            </a:r>
          </a:p>
          <a:p>
            <a:pPr algn="just"/>
            <a:r>
              <a:rPr lang="fr-FR" sz="2000" dirty="0"/>
              <a:t>5- Représentants syndicaux au CSE.</a:t>
            </a:r>
          </a:p>
          <a:p>
            <a:pPr algn="just"/>
            <a:r>
              <a:rPr lang="fr-FR" sz="2000" dirty="0"/>
              <a:t>Et stipule que toute demande de formation doit recevoir l’aval du trésorier et faire l’objet d’une délibération du CSE.</a:t>
            </a:r>
          </a:p>
          <a:p>
            <a:pPr algn="just"/>
            <a:endParaRPr lang="fr-FR" sz="800" dirty="0"/>
          </a:p>
          <a:p>
            <a:pPr algn="just"/>
            <a:r>
              <a:rPr lang="fr-FR" sz="2000" b="1" dirty="0"/>
              <a:t>Suite aux élections de fin 2023, 7 titulaires se sont avérés prioritaires, n’ayant jamais bénéficié de ladite formation. </a:t>
            </a:r>
          </a:p>
          <a:p>
            <a:pPr algn="just"/>
            <a:endParaRPr lang="fr-FR" sz="900" b="1" dirty="0"/>
          </a:p>
          <a:p>
            <a:pPr algn="just"/>
            <a:r>
              <a:rPr lang="fr-FR" sz="2000" dirty="0"/>
              <a:t>En 2024, ont ainsi été formés :</a:t>
            </a:r>
          </a:p>
          <a:p>
            <a:pPr algn="just"/>
            <a:r>
              <a:rPr lang="fr-FR" sz="2000" dirty="0"/>
              <a:t>- GRILLON Julie (CGT) – titulaire 1</a:t>
            </a:r>
            <a:r>
              <a:rPr lang="fr-FR" sz="2000" baseline="30000" dirty="0"/>
              <a:t>er</a:t>
            </a:r>
            <a:r>
              <a:rPr lang="fr-FR" sz="2000" dirty="0"/>
              <a:t> mandat (pour un coût total de 2 484,50 €) ;</a:t>
            </a:r>
          </a:p>
          <a:p>
            <a:pPr algn="just"/>
            <a:r>
              <a:rPr lang="fr-FR" sz="2000" dirty="0"/>
              <a:t>- BAUDRY Grégory (CGT) – titulaire 1</a:t>
            </a:r>
            <a:r>
              <a:rPr lang="fr-FR" sz="2000" baseline="30000" dirty="0"/>
              <a:t>er</a:t>
            </a:r>
            <a:r>
              <a:rPr lang="fr-FR" sz="2000" dirty="0"/>
              <a:t> mandat (pour un coût total de 3177,00 €).</a:t>
            </a:r>
          </a:p>
        </p:txBody>
      </p:sp>
    </p:spTree>
    <p:extLst>
      <p:ext uri="{BB962C8B-B14F-4D97-AF65-F5344CB8AC3E}">
        <p14:creationId xmlns:p14="http://schemas.microsoft.com/office/powerpoint/2010/main" val="1217473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398165" y="699713"/>
            <a:ext cx="9395670" cy="4955203"/>
          </a:xfrm>
          <a:prstGeom prst="rect">
            <a:avLst/>
          </a:prstGeom>
          <a:noFill/>
        </p:spPr>
        <p:txBody>
          <a:bodyPr wrap="square" rtlCol="0">
            <a:spAutoFit/>
          </a:bodyPr>
          <a:lstStyle/>
          <a:p>
            <a:pPr algn="ctr"/>
            <a:r>
              <a:rPr lang="fr-FR" sz="2400" b="1" dirty="0">
                <a:ln w="3175" cmpd="sng">
                  <a:noFill/>
                </a:ln>
                <a:solidFill>
                  <a:schemeClr val="accent6">
                    <a:lumMod val="50000"/>
                  </a:schemeClr>
                </a:solidFill>
                <a:latin typeface="+mj-lt"/>
                <a:ea typeface="+mj-ea"/>
                <a:cs typeface="+mj-cs"/>
              </a:rPr>
              <a:t>LES REGLEMENTS INTERIEURS – 1/5</a:t>
            </a:r>
          </a:p>
          <a:p>
            <a:pPr algn="ctr"/>
            <a:endParaRPr lang="fr-FR" sz="2400" b="1" dirty="0">
              <a:ln w="3175" cmpd="sng">
                <a:noFill/>
              </a:ln>
              <a:solidFill>
                <a:schemeClr val="accent6">
                  <a:lumMod val="50000"/>
                </a:schemeClr>
              </a:solidFill>
              <a:latin typeface="+mj-lt"/>
              <a:ea typeface="+mj-ea"/>
              <a:cs typeface="+mj-cs"/>
            </a:endParaRPr>
          </a:p>
          <a:p>
            <a:pPr algn="just"/>
            <a:endParaRPr lang="fr-FR" sz="400" dirty="0"/>
          </a:p>
          <a:p>
            <a:pPr algn="just"/>
            <a:r>
              <a:rPr lang="fr-FR" sz="2400" dirty="0"/>
              <a:t>Afin de pouvoir fonctionner correctement en interne et dans ses relations avec les tiers &amp; également dans un souci de lisibilité de ses actions et décisions par rapport aux agents, le CSE a besoin de s’appuyer sur </a:t>
            </a:r>
            <a:r>
              <a:rPr lang="fr-FR" sz="2400" b="1" dirty="0"/>
              <a:t>différents règlements intérieurs.</a:t>
            </a:r>
          </a:p>
          <a:p>
            <a:pPr algn="just"/>
            <a:endParaRPr lang="fr-FR" sz="2400" b="1" dirty="0"/>
          </a:p>
          <a:p>
            <a:pPr algn="just"/>
            <a:r>
              <a:rPr lang="fr-FR" sz="2400" dirty="0"/>
              <a:t>Suite à la naissance du CSE de la CAF du Pas-de-Calais fin 2019, tous les anciens règlements élaborés par feu le CE sont devenus caducs.</a:t>
            </a:r>
          </a:p>
          <a:p>
            <a:pPr algn="just"/>
            <a:r>
              <a:rPr lang="fr-FR" sz="2400" dirty="0"/>
              <a:t>Il a donc fallu écrire ou réécrire un bon nombre de règles. Cela a commencé en septembre 2020 et depuis, chaque année, de nouveaux règlements intérieurs sont adoptés ou mis à jour et 2024 n’a pas échappé à la règle.</a:t>
            </a:r>
          </a:p>
        </p:txBody>
      </p:sp>
      <p:sp>
        <p:nvSpPr>
          <p:cNvPr id="3" name="AutoShape 2" descr="Fonctionnement du CSE | CGT THCB">
            <a:extLst>
              <a:ext uri="{FF2B5EF4-FFF2-40B4-BE49-F238E27FC236}">
                <a16:creationId xmlns:a16="http://schemas.microsoft.com/office/drawing/2014/main" id="{3734143B-4941-7B6B-CF75-CDE2AF28F0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 name="Image 3">
            <a:extLst>
              <a:ext uri="{FF2B5EF4-FFF2-40B4-BE49-F238E27FC236}">
                <a16:creationId xmlns:a16="http://schemas.microsoft.com/office/drawing/2014/main" id="{E9360192-C9E5-AE34-7B50-50FDC98A1306}"/>
              </a:ext>
            </a:extLst>
          </p:cNvPr>
          <p:cNvPicPr>
            <a:picLocks noChangeAspect="1"/>
          </p:cNvPicPr>
          <p:nvPr/>
        </p:nvPicPr>
        <p:blipFill>
          <a:blip r:embed="rId2"/>
          <a:stretch>
            <a:fillRect/>
          </a:stretch>
        </p:blipFill>
        <p:spPr>
          <a:xfrm>
            <a:off x="9239271" y="424910"/>
            <a:ext cx="1319238" cy="778174"/>
          </a:xfrm>
          <a:prstGeom prst="rect">
            <a:avLst/>
          </a:prstGeom>
          <a:ln>
            <a:noFill/>
          </a:ln>
        </p:spPr>
      </p:pic>
    </p:spTree>
    <p:extLst>
      <p:ext uri="{BB962C8B-B14F-4D97-AF65-F5344CB8AC3E}">
        <p14:creationId xmlns:p14="http://schemas.microsoft.com/office/powerpoint/2010/main" val="375266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485250" y="1166842"/>
            <a:ext cx="9395670" cy="4524315"/>
          </a:xfrm>
          <a:prstGeom prst="rect">
            <a:avLst/>
          </a:prstGeom>
          <a:noFill/>
        </p:spPr>
        <p:txBody>
          <a:bodyPr wrap="square" rtlCol="0">
            <a:spAutoFit/>
          </a:bodyPr>
          <a:lstStyle/>
          <a:p>
            <a:pPr algn="ctr"/>
            <a:r>
              <a:rPr lang="fr-FR" sz="2400" b="1" dirty="0">
                <a:ln w="3175" cmpd="sng">
                  <a:noFill/>
                </a:ln>
                <a:solidFill>
                  <a:schemeClr val="accent6">
                    <a:lumMod val="50000"/>
                  </a:schemeClr>
                </a:solidFill>
                <a:latin typeface="+mj-lt"/>
                <a:ea typeface="+mj-ea"/>
                <a:cs typeface="+mj-cs"/>
              </a:rPr>
              <a:t>LES REGLEMENTS INTERIEURS – 2/5</a:t>
            </a:r>
            <a:endParaRPr lang="fr-FR" sz="2400" dirty="0"/>
          </a:p>
          <a:p>
            <a:pPr algn="just"/>
            <a:endParaRPr lang="fr-FR" sz="2400" dirty="0"/>
          </a:p>
          <a:p>
            <a:pPr algn="just"/>
            <a:r>
              <a:rPr lang="fr-FR" sz="2400" dirty="0"/>
              <a:t>Pour mémoire, les prestations du CSE doivent bénéficier à l’ensemble des salariés sans discrimination entre eux dans l’attribution des avantages : pas de distinction liée à des critères d’ordre professionnel, notamment au contrat de travail, à la catégorie professionnelle, au temps de travail, à la présence effective.</a:t>
            </a:r>
          </a:p>
          <a:p>
            <a:pPr algn="just"/>
            <a:r>
              <a:rPr lang="fr-FR" sz="2400" dirty="0"/>
              <a:t>Une modulation du montant de l’avantage est toutefois possible selon des critères sociaux objectifs et prédéterminés (tel le quotient familial, le revenu fiscal de référence) connus de tous au sein de l’entreprise sachant que la modulation ne doit pas conduire à priver certains salariés du bénéfice d’un avantage.</a:t>
            </a:r>
          </a:p>
        </p:txBody>
      </p:sp>
      <p:sp>
        <p:nvSpPr>
          <p:cNvPr id="3" name="AutoShape 2" descr="Fonctionnement du CSE | CGT THCB">
            <a:extLst>
              <a:ext uri="{FF2B5EF4-FFF2-40B4-BE49-F238E27FC236}">
                <a16:creationId xmlns:a16="http://schemas.microsoft.com/office/drawing/2014/main" id="{3734143B-4941-7B6B-CF75-CDE2AF28F0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 name="Image 3">
            <a:extLst>
              <a:ext uri="{FF2B5EF4-FFF2-40B4-BE49-F238E27FC236}">
                <a16:creationId xmlns:a16="http://schemas.microsoft.com/office/drawing/2014/main" id="{E9360192-C9E5-AE34-7B50-50FDC98A1306}"/>
              </a:ext>
            </a:extLst>
          </p:cNvPr>
          <p:cNvPicPr>
            <a:picLocks noChangeAspect="1"/>
          </p:cNvPicPr>
          <p:nvPr/>
        </p:nvPicPr>
        <p:blipFill>
          <a:blip r:embed="rId2"/>
          <a:stretch>
            <a:fillRect/>
          </a:stretch>
        </p:blipFill>
        <p:spPr>
          <a:xfrm>
            <a:off x="9183628" y="223205"/>
            <a:ext cx="1319238" cy="778174"/>
          </a:xfrm>
          <a:prstGeom prst="rect">
            <a:avLst/>
          </a:prstGeom>
        </p:spPr>
      </p:pic>
    </p:spTree>
    <p:extLst>
      <p:ext uri="{BB962C8B-B14F-4D97-AF65-F5344CB8AC3E}">
        <p14:creationId xmlns:p14="http://schemas.microsoft.com/office/powerpoint/2010/main" val="2698435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245765" y="1216533"/>
            <a:ext cx="9395670" cy="4154984"/>
          </a:xfrm>
          <a:prstGeom prst="rect">
            <a:avLst/>
          </a:prstGeom>
          <a:noFill/>
        </p:spPr>
        <p:txBody>
          <a:bodyPr wrap="square" rtlCol="0">
            <a:spAutoFit/>
          </a:bodyPr>
          <a:lstStyle/>
          <a:p>
            <a:pPr algn="ctr"/>
            <a:r>
              <a:rPr lang="fr-FR" sz="2400" b="1" dirty="0">
                <a:ln w="3175" cmpd="sng">
                  <a:noFill/>
                </a:ln>
                <a:solidFill>
                  <a:schemeClr val="accent6">
                    <a:lumMod val="50000"/>
                  </a:schemeClr>
                </a:solidFill>
                <a:latin typeface="+mj-lt"/>
                <a:ea typeface="+mj-ea"/>
                <a:cs typeface="+mj-cs"/>
              </a:rPr>
              <a:t>LES REGLEMENTS INTERIEURS – 3/5</a:t>
            </a:r>
            <a:endParaRPr lang="fr-FR" sz="2400" dirty="0"/>
          </a:p>
          <a:p>
            <a:pPr algn="just"/>
            <a:endParaRPr lang="fr-FR" sz="2400" dirty="0"/>
          </a:p>
          <a:p>
            <a:pPr algn="just"/>
            <a:r>
              <a:rPr lang="fr-FR" sz="2400" dirty="0"/>
              <a:t>Pour l’URSSAF, ce bénéfice pouvait être réservé aux salariés ayant une certaine ancienneté dans la limite de 6 mois ; le CSE de la CAF du Pas-de-Calais retenait ce critère d’ancienneté pour octroyer aux agents le bénéfice des chèques vacances, des avantages pour la rentrée scolaire &amp; pour Noël.</a:t>
            </a:r>
          </a:p>
          <a:p>
            <a:pPr algn="just" fontAlgn="base"/>
            <a:r>
              <a:rPr lang="fr-FR" sz="2400" dirty="0"/>
              <a:t>Cependant, dans un arrêt du 3 avril 2024 </a:t>
            </a:r>
            <a:r>
              <a:rPr lang="fr-FR" sz="2400" dirty="0">
                <a:solidFill>
                  <a:srgbClr val="7030A0"/>
                </a:solidFill>
              </a:rPr>
              <a:t>(</a:t>
            </a:r>
            <a:r>
              <a:rPr lang="fr-FR" sz="2400" dirty="0">
                <a:solidFill>
                  <a:srgbClr val="7030A0"/>
                </a:solidFill>
                <a:hlinkClick r:id="rId2">
                  <a:extLst>
                    <a:ext uri="{A12FA001-AC4F-418D-AE19-62706E023703}">
                      <ahyp:hlinkClr xmlns:ahyp="http://schemas.microsoft.com/office/drawing/2018/hyperlinkcolor" val="tx"/>
                    </a:ext>
                  </a:extLst>
                </a:hlinkClick>
              </a:rPr>
              <a:t>Cass. soc., 3 avril 2024, n°22-16.812</a:t>
            </a:r>
            <a:r>
              <a:rPr lang="fr-FR" sz="2400" dirty="0">
                <a:solidFill>
                  <a:srgbClr val="7030A0"/>
                </a:solidFill>
              </a:rPr>
              <a:t>)</a:t>
            </a:r>
            <a:r>
              <a:rPr lang="fr-FR" sz="2400" dirty="0"/>
              <a:t>, la chambre sociale de la Cour de cassation est venue établir – et ce, pour </a:t>
            </a:r>
            <a:r>
              <a:rPr lang="fr-FR" sz="2400" b="0" i="0" dirty="0">
                <a:solidFill>
                  <a:srgbClr val="000000"/>
                </a:solidFill>
                <a:effectLst/>
                <a:latin typeface="rubik-rg"/>
              </a:rPr>
              <a:t>la première fois, que </a:t>
            </a:r>
            <a:r>
              <a:rPr lang="fr-FR" sz="2400" dirty="0"/>
              <a:t>le CSE ne pouvait plus utiliser le critère d’ancienneté dans l’entreprise pour moduler l’accès aux Activités Sociales et Culturelles.</a:t>
            </a:r>
          </a:p>
        </p:txBody>
      </p:sp>
      <p:sp>
        <p:nvSpPr>
          <p:cNvPr id="3" name="AutoShape 2" descr="Fonctionnement du CSE | CGT THCB">
            <a:extLst>
              <a:ext uri="{FF2B5EF4-FFF2-40B4-BE49-F238E27FC236}">
                <a16:creationId xmlns:a16="http://schemas.microsoft.com/office/drawing/2014/main" id="{3734143B-4941-7B6B-CF75-CDE2AF28F0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 name="Image 3">
            <a:extLst>
              <a:ext uri="{FF2B5EF4-FFF2-40B4-BE49-F238E27FC236}">
                <a16:creationId xmlns:a16="http://schemas.microsoft.com/office/drawing/2014/main" id="{E9360192-C9E5-AE34-7B50-50FDC98A1306}"/>
              </a:ext>
            </a:extLst>
          </p:cNvPr>
          <p:cNvPicPr>
            <a:picLocks noChangeAspect="1"/>
          </p:cNvPicPr>
          <p:nvPr/>
        </p:nvPicPr>
        <p:blipFill>
          <a:blip r:embed="rId3"/>
          <a:stretch>
            <a:fillRect/>
          </a:stretch>
        </p:blipFill>
        <p:spPr>
          <a:xfrm>
            <a:off x="1201259" y="568975"/>
            <a:ext cx="1097804" cy="647558"/>
          </a:xfrm>
          <a:prstGeom prst="rect">
            <a:avLst/>
          </a:prstGeom>
        </p:spPr>
      </p:pic>
    </p:spTree>
    <p:extLst>
      <p:ext uri="{BB962C8B-B14F-4D97-AF65-F5344CB8AC3E}">
        <p14:creationId xmlns:p14="http://schemas.microsoft.com/office/powerpoint/2010/main" val="1325743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467834" y="1056765"/>
            <a:ext cx="9395670" cy="4893647"/>
          </a:xfrm>
          <a:prstGeom prst="rect">
            <a:avLst/>
          </a:prstGeom>
          <a:noFill/>
        </p:spPr>
        <p:txBody>
          <a:bodyPr wrap="square" lIns="91440" tIns="45720" rIns="91440" bIns="45720" rtlCol="0" anchor="t">
            <a:spAutoFit/>
          </a:bodyPr>
          <a:lstStyle/>
          <a:p>
            <a:pPr algn="ctr"/>
            <a:r>
              <a:rPr lang="fr-FR" sz="2400" b="1" dirty="0">
                <a:ln w="3175" cmpd="sng">
                  <a:noFill/>
                </a:ln>
                <a:solidFill>
                  <a:schemeClr val="accent6">
                    <a:lumMod val="50000"/>
                  </a:schemeClr>
                </a:solidFill>
                <a:latin typeface="+mj-lt"/>
                <a:ea typeface="+mj-ea"/>
                <a:cs typeface="+mj-cs"/>
              </a:rPr>
              <a:t>LES REGLEMENTS INTERIEURS – 4/5</a:t>
            </a:r>
            <a:endParaRPr lang="fr-FR" sz="2400" dirty="0"/>
          </a:p>
          <a:p>
            <a:pPr algn="just"/>
            <a:endParaRPr lang="fr-FR" sz="2400" dirty="0"/>
          </a:p>
          <a:p>
            <a:pPr algn="just"/>
            <a:r>
              <a:rPr lang="fr-FR" sz="2400" dirty="0"/>
              <a:t>La Cour de cassation a en effet estimé que « s’il appartient au comité social et économique de définir ses actions en matière d’activités sociales et culturelles, l’ouverture du droit de l’ensemble des salariés et des stagiaires au sein de l’entreprise à bénéficier des activités sociales et culturelles ne saurait être subordonnée à une condition d’ancienneté ».</a:t>
            </a:r>
          </a:p>
          <a:p>
            <a:pPr algn="just"/>
            <a:r>
              <a:rPr lang="fr-FR" sz="2400" dirty="0"/>
              <a:t>Le bureau du CSE a décidé de sa laisser un peu de temps avant de revoir le règlement intérieur des œuvres sociales du CSE notamment dans l’attente de consignes plus précises de la part de l’U.R.S.S.A.F.</a:t>
            </a:r>
          </a:p>
          <a:p>
            <a:pPr algn="just"/>
            <a:r>
              <a:rPr lang="fr-FR" sz="2400" dirty="0"/>
              <a:t>En parallèle, une réflexion sur l’impact de la nouvelle jurisprudence sur les budgets du CSE a été menée.</a:t>
            </a:r>
          </a:p>
          <a:p>
            <a:pPr algn="just"/>
            <a:endParaRPr lang="fr-FR" sz="2400" dirty="0"/>
          </a:p>
        </p:txBody>
      </p:sp>
      <p:sp>
        <p:nvSpPr>
          <p:cNvPr id="3" name="AutoShape 2" descr="Fonctionnement du CSE | CGT THCB">
            <a:extLst>
              <a:ext uri="{FF2B5EF4-FFF2-40B4-BE49-F238E27FC236}">
                <a16:creationId xmlns:a16="http://schemas.microsoft.com/office/drawing/2014/main" id="{3734143B-4941-7B6B-CF75-CDE2AF28F0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 name="Image 3">
            <a:extLst>
              <a:ext uri="{FF2B5EF4-FFF2-40B4-BE49-F238E27FC236}">
                <a16:creationId xmlns:a16="http://schemas.microsoft.com/office/drawing/2014/main" id="{E9360192-C9E5-AE34-7B50-50FDC98A1306}"/>
              </a:ext>
            </a:extLst>
          </p:cNvPr>
          <p:cNvPicPr>
            <a:picLocks noChangeAspect="1"/>
          </p:cNvPicPr>
          <p:nvPr/>
        </p:nvPicPr>
        <p:blipFill>
          <a:blip r:embed="rId2"/>
          <a:stretch>
            <a:fillRect/>
          </a:stretch>
        </p:blipFill>
        <p:spPr>
          <a:xfrm>
            <a:off x="9159734" y="278591"/>
            <a:ext cx="1319238" cy="778174"/>
          </a:xfrm>
          <a:prstGeom prst="rect">
            <a:avLst/>
          </a:prstGeom>
          <a:ln>
            <a:noFill/>
          </a:ln>
        </p:spPr>
      </p:pic>
    </p:spTree>
    <p:extLst>
      <p:ext uri="{BB962C8B-B14F-4D97-AF65-F5344CB8AC3E}">
        <p14:creationId xmlns:p14="http://schemas.microsoft.com/office/powerpoint/2010/main" val="3112952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550565" y="757761"/>
            <a:ext cx="9395670" cy="4154984"/>
          </a:xfrm>
          <a:prstGeom prst="rect">
            <a:avLst/>
          </a:prstGeom>
          <a:noFill/>
        </p:spPr>
        <p:txBody>
          <a:bodyPr wrap="square" lIns="91440" tIns="45720" rIns="91440" bIns="45720" rtlCol="0" anchor="t">
            <a:spAutoFit/>
          </a:bodyPr>
          <a:lstStyle/>
          <a:p>
            <a:pPr algn="ctr"/>
            <a:r>
              <a:rPr lang="fr-FR" sz="2400" b="1" dirty="0">
                <a:ln w="3175" cmpd="sng">
                  <a:noFill/>
                </a:ln>
                <a:solidFill>
                  <a:schemeClr val="accent6">
                    <a:lumMod val="50000"/>
                  </a:schemeClr>
                </a:solidFill>
                <a:latin typeface="+mj-lt"/>
                <a:ea typeface="+mj-ea"/>
                <a:cs typeface="+mj-cs"/>
              </a:rPr>
              <a:t>LES REGLEMENTS INTERIEURS – 5/5</a:t>
            </a:r>
            <a:endParaRPr lang="fr-FR" sz="2400" dirty="0"/>
          </a:p>
          <a:p>
            <a:pPr algn="just"/>
            <a:endParaRPr lang="fr-FR" sz="2400" dirty="0"/>
          </a:p>
          <a:p>
            <a:pPr algn="just"/>
            <a:r>
              <a:rPr lang="fr-FR" sz="2400" dirty="0"/>
              <a:t>Ainsi, la commande de cartes de rentrée scolaire a été faite mi-juillet selon les règles fixées par le règlement intérieur non amendé.</a:t>
            </a:r>
          </a:p>
          <a:p>
            <a:pPr algn="just"/>
            <a:r>
              <a:rPr lang="fr-FR" sz="2400" dirty="0"/>
              <a:t>Le 30 juillet 2024, l'URSSAF publiait un article dans lequel elle indiquait que les CSE avaient jusqu'au 31 décembre 2025 pour modifier les critères de versement des prestations en lien avec les ASC et se mettre en conformité.</a:t>
            </a:r>
          </a:p>
          <a:p>
            <a:pPr algn="just"/>
            <a:r>
              <a:rPr lang="fr-FR" sz="2400" dirty="0"/>
              <a:t>Le bureau du CSE a dès lors décidé de ne revoir son règlement intérieur qu'en 2025 et de commander les avantages de noël comme habituellement.  </a:t>
            </a:r>
            <a:endParaRPr lang="fr-FR" sz="2400" dirty="0">
              <a:solidFill>
                <a:schemeClr val="accent6">
                  <a:lumMod val="75000"/>
                </a:schemeClr>
              </a:solidFill>
            </a:endParaRPr>
          </a:p>
        </p:txBody>
      </p:sp>
      <p:sp>
        <p:nvSpPr>
          <p:cNvPr id="3" name="AutoShape 2" descr="Fonctionnement du CSE | CGT THCB">
            <a:extLst>
              <a:ext uri="{FF2B5EF4-FFF2-40B4-BE49-F238E27FC236}">
                <a16:creationId xmlns:a16="http://schemas.microsoft.com/office/drawing/2014/main" id="{3734143B-4941-7B6B-CF75-CDE2AF28F0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 name="Image 3">
            <a:extLst>
              <a:ext uri="{FF2B5EF4-FFF2-40B4-BE49-F238E27FC236}">
                <a16:creationId xmlns:a16="http://schemas.microsoft.com/office/drawing/2014/main" id="{E9360192-C9E5-AE34-7B50-50FDC98A1306}"/>
              </a:ext>
            </a:extLst>
          </p:cNvPr>
          <p:cNvPicPr>
            <a:picLocks noChangeAspect="1"/>
          </p:cNvPicPr>
          <p:nvPr/>
        </p:nvPicPr>
        <p:blipFill>
          <a:blip r:embed="rId2"/>
          <a:stretch>
            <a:fillRect/>
          </a:stretch>
        </p:blipFill>
        <p:spPr>
          <a:xfrm>
            <a:off x="1209967" y="661768"/>
            <a:ext cx="1319238" cy="778174"/>
          </a:xfrm>
          <a:prstGeom prst="rect">
            <a:avLst/>
          </a:prstGeom>
        </p:spPr>
      </p:pic>
      <p:sp>
        <p:nvSpPr>
          <p:cNvPr id="5" name="ZoneTexte 4">
            <a:extLst>
              <a:ext uri="{FF2B5EF4-FFF2-40B4-BE49-F238E27FC236}">
                <a16:creationId xmlns:a16="http://schemas.microsoft.com/office/drawing/2014/main" id="{C8EFFC9A-5919-5885-5F8A-E2A002C9EF81}"/>
              </a:ext>
            </a:extLst>
          </p:cNvPr>
          <p:cNvSpPr txBox="1"/>
          <p:nvPr/>
        </p:nvSpPr>
        <p:spPr>
          <a:xfrm>
            <a:off x="458349" y="5149054"/>
            <a:ext cx="11583729" cy="1354217"/>
          </a:xfrm>
          <a:prstGeom prst="rect">
            <a:avLst/>
          </a:prstGeom>
          <a:noFill/>
        </p:spPr>
        <p:txBody>
          <a:bodyPr wrap="square" lIns="91440" tIns="45720" rIns="91440" bIns="45720" rtlCol="0" anchor="t">
            <a:spAutoFit/>
          </a:bodyPr>
          <a:lstStyle/>
          <a:p>
            <a:pPr algn="just"/>
            <a:r>
              <a:rPr lang="fr-FR" sz="1600" i="1" dirty="0">
                <a:solidFill>
                  <a:schemeClr val="accent6">
                    <a:lumMod val="75000"/>
                  </a:schemeClr>
                </a:solidFill>
              </a:rPr>
              <a:t>Rappelons que tout projet de règlement intérieur (instauration ou modification) est : </a:t>
            </a:r>
            <a:endParaRPr lang="en-US" sz="1600" i="1">
              <a:solidFill>
                <a:schemeClr val="accent6">
                  <a:lumMod val="75000"/>
                </a:schemeClr>
              </a:solidFill>
            </a:endParaRPr>
          </a:p>
          <a:p>
            <a:pPr marL="285750" indent="-285750">
              <a:buFont typeface="Calibri"/>
              <a:buChar char="-"/>
            </a:pPr>
            <a:r>
              <a:rPr lang="fr-FR" sz="1600" i="1" dirty="0">
                <a:solidFill>
                  <a:schemeClr val="accent6">
                    <a:lumMod val="75000"/>
                  </a:schemeClr>
                </a:solidFill>
              </a:rPr>
              <a:t>Elaboré en concertation avec l’ensemble des élus ;</a:t>
            </a:r>
          </a:p>
          <a:p>
            <a:pPr marL="285750" indent="-285750">
              <a:buFont typeface="Calibri"/>
              <a:buChar char="-"/>
            </a:pPr>
            <a:r>
              <a:rPr lang="fr-FR" sz="1600" i="1" dirty="0">
                <a:solidFill>
                  <a:schemeClr val="accent6">
                    <a:lumMod val="75000"/>
                  </a:schemeClr>
                </a:solidFill>
              </a:rPr>
              <a:t>Mis aux votes lors d’une réunion plénière du CSE après inscription à l’ordre du jour ;</a:t>
            </a:r>
          </a:p>
          <a:p>
            <a:pPr marL="285750" indent="-285750">
              <a:buFont typeface="Calibri"/>
              <a:buChar char="-"/>
            </a:pPr>
            <a:r>
              <a:rPr lang="fr-FR" sz="1600" i="1" dirty="0">
                <a:solidFill>
                  <a:schemeClr val="accent6">
                    <a:lumMod val="75000"/>
                  </a:schemeClr>
                </a:solidFill>
              </a:rPr>
              <a:t>Est considéré comme adopté dès lors que la majorité des élus présents ayant voix délibérative vote favorablement.</a:t>
            </a:r>
            <a:endParaRPr lang="fr-FR" sz="1600">
              <a:solidFill>
                <a:schemeClr val="accent6">
                  <a:lumMod val="75000"/>
                </a:schemeClr>
              </a:solidFill>
            </a:endParaRPr>
          </a:p>
          <a:p>
            <a:endParaRPr lang="fr-FR" dirty="0"/>
          </a:p>
        </p:txBody>
      </p:sp>
    </p:spTree>
    <p:extLst>
      <p:ext uri="{BB962C8B-B14F-4D97-AF65-F5344CB8AC3E}">
        <p14:creationId xmlns:p14="http://schemas.microsoft.com/office/powerpoint/2010/main" val="3803446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595128-602C-60E3-6FBF-1E2E77233BE3}"/>
              </a:ext>
            </a:extLst>
          </p:cNvPr>
          <p:cNvSpPr>
            <a:spLocks noGrp="1"/>
          </p:cNvSpPr>
          <p:nvPr>
            <p:ph type="title"/>
          </p:nvPr>
        </p:nvSpPr>
        <p:spPr>
          <a:xfrm>
            <a:off x="1515291" y="596799"/>
            <a:ext cx="4482999" cy="971541"/>
          </a:xfrm>
        </p:spPr>
        <p:txBody>
          <a:bodyPr>
            <a:noAutofit/>
          </a:bodyPr>
          <a:lstStyle/>
          <a:p>
            <a:pPr algn="ctr"/>
            <a:r>
              <a:rPr lang="fr-FR" sz="3200" b="1" dirty="0">
                <a:solidFill>
                  <a:schemeClr val="accent6">
                    <a:lumMod val="50000"/>
                  </a:schemeClr>
                </a:solidFill>
              </a:rPr>
              <a:t>LES REGLEMENTS INTERIEURS</a:t>
            </a:r>
          </a:p>
        </p:txBody>
      </p:sp>
      <p:sp>
        <p:nvSpPr>
          <p:cNvPr id="6" name="Rectangle : coins arrondis 5">
            <a:extLst>
              <a:ext uri="{FF2B5EF4-FFF2-40B4-BE49-F238E27FC236}">
                <a16:creationId xmlns:a16="http://schemas.microsoft.com/office/drawing/2014/main" id="{F3E22A19-5B5D-1EE6-4D44-062F056BBC18}"/>
              </a:ext>
            </a:extLst>
          </p:cNvPr>
          <p:cNvSpPr/>
          <p:nvPr/>
        </p:nvSpPr>
        <p:spPr>
          <a:xfrm>
            <a:off x="8177349" y="596799"/>
            <a:ext cx="3522690" cy="5490491"/>
          </a:xfrm>
          <a:prstGeom prst="roundRect">
            <a:avLst/>
          </a:prstGeom>
          <a:solidFill>
            <a:schemeClr val="accent6">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marL="0" indent="0" algn="ctr">
              <a:buNone/>
            </a:pPr>
            <a:r>
              <a:rPr lang="fr-FR" sz="2400" b="1" dirty="0">
                <a:solidFill>
                  <a:schemeClr val="tx1"/>
                </a:solidFill>
              </a:rPr>
              <a:t>EN VIGUEUR</a:t>
            </a:r>
          </a:p>
          <a:p>
            <a:pPr marL="0" indent="0" algn="ctr">
              <a:buNone/>
            </a:pPr>
            <a:endParaRPr lang="fr-FR" sz="2400" b="1" dirty="0">
              <a:solidFill>
                <a:schemeClr val="tx1"/>
              </a:solidFill>
            </a:endParaRPr>
          </a:p>
          <a:p>
            <a:r>
              <a:rPr lang="fr-FR" sz="1600" dirty="0">
                <a:solidFill>
                  <a:schemeClr val="tx1"/>
                </a:solidFill>
              </a:rPr>
              <a:t>- Règlement intérieur « Prêts CSE » (adopté le 16/02/2021 et mis à jour le 31/03/2023) ;</a:t>
            </a:r>
          </a:p>
          <a:p>
            <a:endParaRPr lang="fr-FR" sz="1600" dirty="0">
              <a:solidFill>
                <a:schemeClr val="tx1"/>
              </a:solidFill>
            </a:endParaRPr>
          </a:p>
          <a:p>
            <a:r>
              <a:rPr lang="fr-FR" sz="1600" dirty="0">
                <a:solidFill>
                  <a:schemeClr val="tx1"/>
                </a:solidFill>
              </a:rPr>
              <a:t>- Règlement intérieur « Subventions &amp; prêts d’honneur (adopté le 22/03/2022) ;</a:t>
            </a:r>
          </a:p>
          <a:p>
            <a:endParaRPr lang="fr-FR" sz="1600" dirty="0">
              <a:solidFill>
                <a:schemeClr val="tx1"/>
              </a:solidFill>
            </a:endParaRPr>
          </a:p>
          <a:p>
            <a:r>
              <a:rPr lang="fr-FR" sz="1600" dirty="0">
                <a:solidFill>
                  <a:schemeClr val="tx1"/>
                </a:solidFill>
              </a:rPr>
              <a:t>- Règlement intérieur « apprentissage de la natation » (adopté le 20/10/2022) ;</a:t>
            </a:r>
          </a:p>
          <a:p>
            <a:endParaRPr lang="fr-FR" sz="1600" dirty="0">
              <a:solidFill>
                <a:schemeClr val="tx1"/>
              </a:solidFill>
            </a:endParaRPr>
          </a:p>
          <a:p>
            <a:r>
              <a:rPr lang="fr-FR" sz="1600" dirty="0">
                <a:solidFill>
                  <a:schemeClr val="tx1"/>
                </a:solidFill>
              </a:rPr>
              <a:t>- Règlement intérieur de l’appartement de Stella-Plage (adopté le 28/02/2023) ;</a:t>
            </a:r>
          </a:p>
          <a:p>
            <a:endParaRPr lang="fr-FR" sz="1600" dirty="0">
              <a:solidFill>
                <a:schemeClr val="tx1"/>
              </a:solidFill>
            </a:endParaRPr>
          </a:p>
        </p:txBody>
      </p:sp>
      <p:sp>
        <p:nvSpPr>
          <p:cNvPr id="5" name="Organigramme : Procédé 4">
            <a:extLst>
              <a:ext uri="{FF2B5EF4-FFF2-40B4-BE49-F238E27FC236}">
                <a16:creationId xmlns:a16="http://schemas.microsoft.com/office/drawing/2014/main" id="{DD7A3BBE-B9A8-0A59-8C94-9F1FCEAB0B14}"/>
              </a:ext>
            </a:extLst>
          </p:cNvPr>
          <p:cNvSpPr/>
          <p:nvPr/>
        </p:nvSpPr>
        <p:spPr>
          <a:xfrm>
            <a:off x="459639" y="2377312"/>
            <a:ext cx="6968772" cy="1619794"/>
          </a:xfrm>
          <a:prstGeom prst="flowChartProcess">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b="1" dirty="0"/>
              <a:t>REVU EN 2024</a:t>
            </a:r>
            <a:endParaRPr lang="en-US" dirty="0"/>
          </a:p>
          <a:p>
            <a:pPr algn="ctr"/>
            <a:endParaRPr lang="fr-FR" b="1" dirty="0"/>
          </a:p>
          <a:p>
            <a:pPr algn="ctr"/>
            <a:r>
              <a:rPr lang="fr-FR" sz="800" dirty="0"/>
              <a:t> </a:t>
            </a:r>
          </a:p>
          <a:p>
            <a:pPr marL="285750" indent="-285750" algn="l">
              <a:buFontTx/>
              <a:buChar char="-"/>
            </a:pPr>
            <a:r>
              <a:rPr lang="fr-FR" sz="1800" dirty="0"/>
              <a:t>Le règlement intérieur du CSE (le 19/03/2024)</a:t>
            </a:r>
          </a:p>
          <a:p>
            <a:pPr algn="l"/>
            <a:endParaRPr lang="fr-FR" dirty="0"/>
          </a:p>
          <a:p>
            <a:pPr algn="ctr"/>
            <a:endParaRPr lang="fr-FR" dirty="0"/>
          </a:p>
        </p:txBody>
      </p:sp>
    </p:spTree>
    <p:extLst>
      <p:ext uri="{BB962C8B-B14F-4D97-AF65-F5344CB8AC3E}">
        <p14:creationId xmlns:p14="http://schemas.microsoft.com/office/powerpoint/2010/main" val="2262908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741E8B1-2818-8FC5-7BBC-F0B77E12B712}"/>
              </a:ext>
            </a:extLst>
          </p:cNvPr>
          <p:cNvSpPr>
            <a:spLocks noGrp="1"/>
          </p:cNvSpPr>
          <p:nvPr>
            <p:ph type="title"/>
          </p:nvPr>
        </p:nvSpPr>
        <p:spPr>
          <a:xfrm>
            <a:off x="624033" y="3544388"/>
            <a:ext cx="10351752" cy="767338"/>
          </a:xfrm>
        </p:spPr>
        <p:txBody>
          <a:bodyPr>
            <a:normAutofit fontScale="90000"/>
          </a:bodyPr>
          <a:lstStyle/>
          <a:p>
            <a:r>
              <a:rPr lang="fr-FR" sz="5400" b="1" dirty="0"/>
              <a:t>LE FONCTIONNEMENT DU CSE</a:t>
            </a:r>
          </a:p>
        </p:txBody>
      </p:sp>
      <p:sp>
        <p:nvSpPr>
          <p:cNvPr id="2" name="Étiquette 1">
            <a:extLst>
              <a:ext uri="{FF2B5EF4-FFF2-40B4-BE49-F238E27FC236}">
                <a16:creationId xmlns:a16="http://schemas.microsoft.com/office/drawing/2014/main" id="{9827B30D-86FD-BFC6-BB0E-26BD595FEA14}"/>
              </a:ext>
            </a:extLst>
          </p:cNvPr>
          <p:cNvSpPr/>
          <p:nvPr/>
        </p:nvSpPr>
        <p:spPr>
          <a:xfrm>
            <a:off x="1581231" y="1260150"/>
            <a:ext cx="914400" cy="914400"/>
          </a:xfrm>
          <a:prstGeom prst="plaqu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Étiquette 5">
            <a:extLst>
              <a:ext uri="{FF2B5EF4-FFF2-40B4-BE49-F238E27FC236}">
                <a16:creationId xmlns:a16="http://schemas.microsoft.com/office/drawing/2014/main" id="{3F2D0E9D-E8D0-DBB1-7473-60A888B4652F}"/>
              </a:ext>
            </a:extLst>
          </p:cNvPr>
          <p:cNvSpPr/>
          <p:nvPr/>
        </p:nvSpPr>
        <p:spPr>
          <a:xfrm>
            <a:off x="2813494" y="385632"/>
            <a:ext cx="914400" cy="914400"/>
          </a:xfrm>
          <a:prstGeom prst="plaqu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Étiquette 6">
            <a:extLst>
              <a:ext uri="{FF2B5EF4-FFF2-40B4-BE49-F238E27FC236}">
                <a16:creationId xmlns:a16="http://schemas.microsoft.com/office/drawing/2014/main" id="{E041CC98-BBA8-F4DC-8EB4-60C79F378691}"/>
              </a:ext>
            </a:extLst>
          </p:cNvPr>
          <p:cNvSpPr/>
          <p:nvPr/>
        </p:nvSpPr>
        <p:spPr>
          <a:xfrm>
            <a:off x="3559953" y="1486988"/>
            <a:ext cx="914400" cy="914400"/>
          </a:xfrm>
          <a:prstGeom prst="plaqu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Signe Plus 7">
            <a:extLst>
              <a:ext uri="{FF2B5EF4-FFF2-40B4-BE49-F238E27FC236}">
                <a16:creationId xmlns:a16="http://schemas.microsoft.com/office/drawing/2014/main" id="{7BDD9D4C-B0E0-503F-14FA-BD856D9A13FB}"/>
              </a:ext>
            </a:extLst>
          </p:cNvPr>
          <p:cNvSpPr/>
          <p:nvPr/>
        </p:nvSpPr>
        <p:spPr>
          <a:xfrm>
            <a:off x="2645553" y="1384663"/>
            <a:ext cx="914400" cy="91440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Signe de multiplication 8">
            <a:extLst>
              <a:ext uri="{FF2B5EF4-FFF2-40B4-BE49-F238E27FC236}">
                <a16:creationId xmlns:a16="http://schemas.microsoft.com/office/drawing/2014/main" id="{E92C89E8-6796-F752-8CFC-57634D8A0755}"/>
              </a:ext>
            </a:extLst>
          </p:cNvPr>
          <p:cNvSpPr/>
          <p:nvPr/>
        </p:nvSpPr>
        <p:spPr>
          <a:xfrm>
            <a:off x="1990701" y="2174550"/>
            <a:ext cx="914400" cy="914400"/>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t égal à 9">
            <a:extLst>
              <a:ext uri="{FF2B5EF4-FFF2-40B4-BE49-F238E27FC236}">
                <a16:creationId xmlns:a16="http://schemas.microsoft.com/office/drawing/2014/main" id="{5361383E-23F4-46DE-8CD0-23ED6D15AC31}"/>
              </a:ext>
            </a:extLst>
          </p:cNvPr>
          <p:cNvSpPr/>
          <p:nvPr/>
        </p:nvSpPr>
        <p:spPr>
          <a:xfrm>
            <a:off x="763875" y="1940527"/>
            <a:ext cx="914400" cy="9144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Signe Moins 10">
            <a:extLst>
              <a:ext uri="{FF2B5EF4-FFF2-40B4-BE49-F238E27FC236}">
                <a16:creationId xmlns:a16="http://schemas.microsoft.com/office/drawing/2014/main" id="{9F7E8914-15FA-EFA1-3DE5-97B20667F3F3}"/>
              </a:ext>
            </a:extLst>
          </p:cNvPr>
          <p:cNvSpPr/>
          <p:nvPr/>
        </p:nvSpPr>
        <p:spPr>
          <a:xfrm>
            <a:off x="3825252" y="458288"/>
            <a:ext cx="914400" cy="914400"/>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Signe de division 11">
            <a:extLst>
              <a:ext uri="{FF2B5EF4-FFF2-40B4-BE49-F238E27FC236}">
                <a16:creationId xmlns:a16="http://schemas.microsoft.com/office/drawing/2014/main" id="{B347898B-2493-2666-5F47-C5CA26941DE2}"/>
              </a:ext>
            </a:extLst>
          </p:cNvPr>
          <p:cNvSpPr/>
          <p:nvPr/>
        </p:nvSpPr>
        <p:spPr>
          <a:xfrm>
            <a:off x="3076314" y="2464525"/>
            <a:ext cx="914400" cy="914400"/>
          </a:xfrm>
          <a:prstGeom prst="mathDivid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85294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65E2D7E-B7BD-404F-9F71-D6620D37B9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conception, texte&#10;&#10;Description générée automatiquement">
            <a:extLst>
              <a:ext uri="{FF2B5EF4-FFF2-40B4-BE49-F238E27FC236}">
                <a16:creationId xmlns:a16="http://schemas.microsoft.com/office/drawing/2014/main" id="{A33D6896-AF4B-D905-A11D-BAF707BB6EE4}"/>
              </a:ext>
            </a:extLst>
          </p:cNvPr>
          <p:cNvPicPr>
            <a:picLocks noChangeAspect="1"/>
          </p:cNvPicPr>
          <p:nvPr/>
        </p:nvPicPr>
        <p:blipFill>
          <a:blip r:embed="rId4"/>
          <a:stretch>
            <a:fillRect/>
          </a:stretch>
        </p:blipFill>
        <p:spPr>
          <a:xfrm>
            <a:off x="1283262" y="618517"/>
            <a:ext cx="5629884" cy="5629884"/>
          </a:xfrm>
          <a:prstGeom prst="roundRect">
            <a:avLst>
              <a:gd name="adj" fmla="val 2981"/>
            </a:avLst>
          </a:prstGeom>
          <a:ln w="82550" cap="sq">
            <a:solidFill>
              <a:srgbClr val="002060"/>
            </a:solidFill>
            <a:miter lim="800000"/>
          </a:ln>
          <a:effectLst/>
          <a:scene3d>
            <a:camera prst="orthographicFront"/>
            <a:lightRig rig="threePt" dir="t">
              <a:rot lat="0" lon="0" rev="2700000"/>
            </a:lightRig>
          </a:scene3d>
          <a:sp3d contourW="6350">
            <a:bevelT h="38100"/>
            <a:contourClr>
              <a:srgbClr val="C0C0C0"/>
            </a:contourClr>
          </a:sp3d>
        </p:spPr>
      </p:pic>
      <p:pic>
        <p:nvPicPr>
          <p:cNvPr id="14" name="Picture 13">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ZoneTexte 1">
            <a:extLst>
              <a:ext uri="{FF2B5EF4-FFF2-40B4-BE49-F238E27FC236}">
                <a16:creationId xmlns:a16="http://schemas.microsoft.com/office/drawing/2014/main" id="{1D85C8A8-8558-1525-44EF-10CA388B676A}"/>
              </a:ext>
            </a:extLst>
          </p:cNvPr>
          <p:cNvSpPr txBox="1"/>
          <p:nvPr/>
        </p:nvSpPr>
        <p:spPr>
          <a:xfrm>
            <a:off x="7454537" y="1707055"/>
            <a:ext cx="4033039" cy="4071809"/>
          </a:xfrm>
          <a:prstGeom prst="rect">
            <a:avLst/>
          </a:prstGeom>
        </p:spPr>
        <p:txBody>
          <a:bodyPr vert="horz" lIns="91440" tIns="45720" rIns="91440" bIns="45720" rtlCol="0" anchor="t">
            <a:normAutofit fontScale="92500" lnSpcReduction="20000"/>
          </a:bodyPr>
          <a:lstStyle/>
          <a:p>
            <a:pPr defTabSz="914400">
              <a:lnSpc>
                <a:spcPct val="110000"/>
              </a:lnSpc>
              <a:spcAft>
                <a:spcPts val="600"/>
              </a:spcAft>
              <a:buClr>
                <a:schemeClr val="tx1"/>
              </a:buClr>
            </a:pPr>
            <a:r>
              <a:rPr lang="en-US" sz="2400" dirty="0"/>
              <a:t>Le budget de </a:t>
            </a:r>
            <a:r>
              <a:rPr lang="en-US" sz="2400" err="1"/>
              <a:t>fonctionnement</a:t>
            </a:r>
            <a:r>
              <a:rPr lang="en-US" sz="2400" dirty="0"/>
              <a:t> du CSE, </a:t>
            </a:r>
            <a:r>
              <a:rPr lang="en-US" sz="2400" err="1"/>
              <a:t>autrement</a:t>
            </a:r>
            <a:r>
              <a:rPr lang="en-US" sz="2400" dirty="0"/>
              <a:t> </a:t>
            </a:r>
            <a:r>
              <a:rPr lang="en-US" sz="2400" err="1"/>
              <a:t>dit</a:t>
            </a:r>
            <a:r>
              <a:rPr lang="en-US" sz="2400" dirty="0"/>
              <a:t> budget AEP, </a:t>
            </a:r>
            <a:r>
              <a:rPr lang="en-US" sz="2400" err="1"/>
              <a:t>fournit</a:t>
            </a:r>
            <a:r>
              <a:rPr lang="en-US" sz="2400" dirty="0"/>
              <a:t> au </a:t>
            </a:r>
            <a:r>
              <a:rPr lang="en-US" sz="2400" err="1"/>
              <a:t>Comité</a:t>
            </a:r>
            <a:r>
              <a:rPr lang="en-US" sz="2400" dirty="0"/>
              <a:t> Social et </a:t>
            </a:r>
            <a:r>
              <a:rPr lang="en-US" sz="2400" err="1"/>
              <a:t>Economique</a:t>
            </a:r>
            <a:r>
              <a:rPr lang="en-US" sz="2400" dirty="0"/>
              <a:t> </a:t>
            </a:r>
            <a:r>
              <a:rPr lang="en-US" sz="2400" err="1"/>
              <a:t>tous</a:t>
            </a:r>
            <a:r>
              <a:rPr lang="en-US" sz="2400" dirty="0"/>
              <a:t> les </a:t>
            </a:r>
            <a:r>
              <a:rPr lang="en-US" sz="2400" err="1"/>
              <a:t>moyens</a:t>
            </a:r>
            <a:r>
              <a:rPr lang="en-US" sz="2400" dirty="0"/>
              <a:t> financiers </a:t>
            </a:r>
            <a:r>
              <a:rPr lang="en-US" sz="2400" err="1"/>
              <a:t>nécessaires</a:t>
            </a:r>
            <a:r>
              <a:rPr lang="en-US" sz="2400" dirty="0"/>
              <a:t> à </a:t>
            </a:r>
            <a:r>
              <a:rPr lang="en-US" sz="2400" err="1"/>
              <a:t>sa</a:t>
            </a:r>
            <a:r>
              <a:rPr lang="en-US" sz="2400" dirty="0"/>
              <a:t> gestion </a:t>
            </a:r>
            <a:r>
              <a:rPr lang="en-US" sz="2400" err="1"/>
              <a:t>quotidienne</a:t>
            </a:r>
            <a:r>
              <a:rPr lang="en-US" sz="2400" dirty="0"/>
              <a:t>.</a:t>
            </a:r>
          </a:p>
          <a:p>
            <a:pPr defTabSz="914400">
              <a:lnSpc>
                <a:spcPct val="110000"/>
              </a:lnSpc>
              <a:spcAft>
                <a:spcPts val="600"/>
              </a:spcAft>
              <a:buClr>
                <a:schemeClr val="tx1"/>
              </a:buClr>
            </a:pPr>
            <a:r>
              <a:rPr lang="en-US" sz="2400" dirty="0"/>
              <a:t>Il </a:t>
            </a:r>
            <a:r>
              <a:rPr lang="en-US" sz="2400" err="1"/>
              <a:t>est</a:t>
            </a:r>
            <a:r>
              <a:rPr lang="en-US" sz="2400" dirty="0"/>
              <a:t> à </a:t>
            </a:r>
            <a:r>
              <a:rPr lang="en-US" sz="2400" err="1"/>
              <a:t>distinguer</a:t>
            </a:r>
            <a:r>
              <a:rPr lang="en-US" sz="2400" dirty="0"/>
              <a:t> du budget ASC, qui </a:t>
            </a:r>
            <a:r>
              <a:rPr lang="en-US" sz="2400" err="1"/>
              <a:t>est</a:t>
            </a:r>
            <a:r>
              <a:rPr lang="en-US" sz="2400" dirty="0"/>
              <a:t> </a:t>
            </a:r>
            <a:r>
              <a:rPr lang="en-US" sz="2400" err="1"/>
              <a:t>réservé</a:t>
            </a:r>
            <a:r>
              <a:rPr lang="en-US" sz="2400" dirty="0"/>
              <a:t>, quant à </a:t>
            </a:r>
            <a:r>
              <a:rPr lang="en-US" sz="2400" err="1"/>
              <a:t>lui</a:t>
            </a:r>
            <a:r>
              <a:rPr lang="en-US" sz="2400" dirty="0"/>
              <a:t>, au </a:t>
            </a:r>
            <a:r>
              <a:rPr lang="en-US" sz="2400" err="1"/>
              <a:t>financement</a:t>
            </a:r>
            <a:r>
              <a:rPr lang="en-US" sz="2400" dirty="0"/>
              <a:t> des </a:t>
            </a:r>
            <a:r>
              <a:rPr lang="en-US" sz="2400" err="1"/>
              <a:t>œuvres</a:t>
            </a:r>
            <a:r>
              <a:rPr lang="en-US" sz="2400" dirty="0"/>
              <a:t> </a:t>
            </a:r>
            <a:r>
              <a:rPr lang="en-US" sz="2400" err="1"/>
              <a:t>sociales</a:t>
            </a:r>
            <a:r>
              <a:rPr lang="en-US" sz="2400" dirty="0"/>
              <a:t>. </a:t>
            </a:r>
          </a:p>
          <a:p>
            <a:pPr indent="-228600" defTabSz="914400">
              <a:lnSpc>
                <a:spcPct val="110000"/>
              </a:lnSpc>
              <a:spcAft>
                <a:spcPts val="600"/>
              </a:spcAft>
              <a:buClr>
                <a:schemeClr val="tx1"/>
              </a:buClr>
              <a:buFont typeface="Arial" panose="020B0604020202020204" pitchFamily="34" charset="0"/>
              <a:buChar char="•"/>
            </a:pPr>
            <a:r>
              <a:rPr lang="en-US" sz="2400" dirty="0"/>
              <a:t>Pour 2024 :</a:t>
            </a:r>
          </a:p>
          <a:p>
            <a:pPr defTabSz="914400">
              <a:lnSpc>
                <a:spcPct val="110000"/>
              </a:lnSpc>
              <a:spcAft>
                <a:spcPts val="600"/>
              </a:spcAft>
              <a:buClr>
                <a:schemeClr val="tx1"/>
              </a:buClr>
            </a:pPr>
            <a:r>
              <a:rPr lang="en-US" sz="1900" dirty="0"/>
              <a:t>- </a:t>
            </a:r>
            <a:r>
              <a:rPr lang="en-US" sz="1900" err="1"/>
              <a:t>Montant</a:t>
            </a:r>
            <a:r>
              <a:rPr lang="en-US" sz="1900" dirty="0"/>
              <a:t> du budget AEP : 58 500€</a:t>
            </a:r>
          </a:p>
          <a:p>
            <a:pPr defTabSz="914400">
              <a:lnSpc>
                <a:spcPct val="110000"/>
              </a:lnSpc>
              <a:spcAft>
                <a:spcPts val="600"/>
              </a:spcAft>
              <a:buClr>
                <a:schemeClr val="tx1"/>
              </a:buClr>
            </a:pPr>
            <a:r>
              <a:rPr lang="en-US" sz="1900" dirty="0"/>
              <a:t>- </a:t>
            </a:r>
            <a:r>
              <a:rPr lang="en-US" sz="1900" err="1"/>
              <a:t>Montant</a:t>
            </a:r>
            <a:r>
              <a:rPr lang="en-US" sz="1900" dirty="0"/>
              <a:t> du budget ASC : 742 000 €</a:t>
            </a:r>
          </a:p>
        </p:txBody>
      </p:sp>
    </p:spTree>
    <p:extLst>
      <p:ext uri="{BB962C8B-B14F-4D97-AF65-F5344CB8AC3E}">
        <p14:creationId xmlns:p14="http://schemas.microsoft.com/office/powerpoint/2010/main" val="3863786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398165" y="2321004"/>
            <a:ext cx="9395670" cy="2215991"/>
          </a:xfrm>
          <a:prstGeom prst="rect">
            <a:avLst/>
          </a:prstGeom>
          <a:noFill/>
        </p:spPr>
        <p:txBody>
          <a:bodyPr wrap="square" rtlCol="0">
            <a:spAutoFit/>
          </a:bodyPr>
          <a:lstStyle/>
          <a:p>
            <a:pPr algn="just"/>
            <a:r>
              <a:rPr lang="fr-FR" sz="2400"/>
              <a:t>L’article </a:t>
            </a:r>
            <a:r>
              <a:rPr lang="fr-FR" sz="2400" b="1"/>
              <a:t>L.2315-69 du Code du travail</a:t>
            </a:r>
            <a:r>
              <a:rPr lang="fr-FR" sz="2400"/>
              <a:t> prévoit que tout CSE dans les entreprises d’au moins 50 salariés doit établir annuellement </a:t>
            </a:r>
            <a:r>
              <a:rPr lang="fr-FR" sz="2400" i="1"/>
              <a:t>« un rapport présentant des informations qualitatives sur ses activités et sur sa gestion financière, de nature à éclairer l’analyse des comptes par les membres élus du comité et les salariés de l’entreprise ».</a:t>
            </a:r>
          </a:p>
          <a:p>
            <a:endParaRPr lang="fr-FR"/>
          </a:p>
        </p:txBody>
      </p:sp>
      <p:pic>
        <p:nvPicPr>
          <p:cNvPr id="4" name="Image 3">
            <a:extLst>
              <a:ext uri="{FF2B5EF4-FFF2-40B4-BE49-F238E27FC236}">
                <a16:creationId xmlns:a16="http://schemas.microsoft.com/office/drawing/2014/main" id="{BC6AA115-E074-0B4F-FD25-0DE2C66D5E08}"/>
              </a:ext>
            </a:extLst>
          </p:cNvPr>
          <p:cNvPicPr>
            <a:picLocks noChangeAspect="1"/>
          </p:cNvPicPr>
          <p:nvPr/>
        </p:nvPicPr>
        <p:blipFill>
          <a:blip r:embed="rId2"/>
          <a:stretch>
            <a:fillRect/>
          </a:stretch>
        </p:blipFill>
        <p:spPr>
          <a:xfrm>
            <a:off x="8875939" y="4245088"/>
            <a:ext cx="1366837" cy="1263084"/>
          </a:xfrm>
          <a:prstGeom prst="rect">
            <a:avLst/>
          </a:prstGeom>
        </p:spPr>
      </p:pic>
    </p:spTree>
    <p:extLst>
      <p:ext uri="{BB962C8B-B14F-4D97-AF65-F5344CB8AC3E}">
        <p14:creationId xmlns:p14="http://schemas.microsoft.com/office/powerpoint/2010/main" val="4138441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3161212" y="1150374"/>
            <a:ext cx="6000206"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accent6">
                    <a:lumMod val="50000"/>
                  </a:schemeClr>
                </a:solidFill>
              </a:rPr>
              <a:t>UTILISATION DU BUDGET FONCTIONNEMENT (AEP)</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1037303" y="2325187"/>
            <a:ext cx="10117394" cy="331824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r>
              <a:rPr lang="fr-FR" sz="2400" b="1" dirty="0">
                <a:solidFill>
                  <a:schemeClr val="bg1"/>
                </a:solidFill>
                <a:effectLst/>
                <a:latin typeface="+mj-lt"/>
                <a:ea typeface="Times New Roman" panose="02020603050405020304" pitchFamily="18" charset="0"/>
              </a:rPr>
              <a:t>CHARGES DU BATIMENT CSE (siège)</a:t>
            </a:r>
          </a:p>
          <a:p>
            <a:pPr fontAlgn="base"/>
            <a:r>
              <a:rPr lang="fr-FR" dirty="0">
                <a:solidFill>
                  <a:schemeClr val="bg1"/>
                </a:solidFill>
                <a:latin typeface="+mj-lt"/>
                <a:ea typeface="Times New Roman" panose="02020603050405020304" pitchFamily="18" charset="0"/>
                <a:cs typeface="Calibri"/>
              </a:rPr>
              <a:t>CHARGES PRISES EN CHARGE PAR LA CAF (remboursement au premier trimestre N+1) :</a:t>
            </a:r>
            <a:endParaRPr lang="fr-FR" sz="1800" dirty="0">
              <a:solidFill>
                <a:schemeClr val="bg1"/>
              </a:solidFill>
              <a:effectLst/>
              <a:latin typeface="+mj-lt"/>
              <a:ea typeface="Times New Roman" panose="02020603050405020304" pitchFamily="18" charset="0"/>
              <a:cs typeface="Calibri"/>
            </a:endParaRPr>
          </a:p>
          <a:p>
            <a:pPr fontAlgn="base"/>
            <a:r>
              <a:rPr lang="fr-FR" sz="1800">
                <a:solidFill>
                  <a:srgbClr val="00B0F0"/>
                </a:solidFill>
                <a:effectLst/>
                <a:latin typeface="+mj-lt"/>
                <a:ea typeface="Times New Roman" panose="02020603050405020304" pitchFamily="18" charset="0"/>
              </a:rPr>
              <a:t>EDF  </a:t>
            </a:r>
            <a:r>
              <a:rPr lang="fr-FR">
                <a:solidFill>
                  <a:srgbClr val="00B0F0"/>
                </a:solidFill>
                <a:latin typeface="+mj-lt"/>
                <a:ea typeface="Times New Roman" panose="02020603050405020304" pitchFamily="18" charset="0"/>
              </a:rPr>
              <a:t>3142,26</a:t>
            </a:r>
            <a:r>
              <a:rPr lang="fr-FR" sz="1800">
                <a:solidFill>
                  <a:srgbClr val="00B0F0"/>
                </a:solidFill>
                <a:effectLst/>
                <a:latin typeface="+mj-lt"/>
                <a:ea typeface="Times New Roman" panose="02020603050405020304" pitchFamily="18" charset="0"/>
              </a:rPr>
              <a:t>€</a:t>
            </a:r>
            <a:endParaRPr lang="fr-FR" sz="1800">
              <a:effectLst/>
              <a:latin typeface="+mj-lt"/>
              <a:ea typeface="Times New Roman" panose="02020603050405020304" pitchFamily="18" charset="0"/>
            </a:endParaRPr>
          </a:p>
          <a:p>
            <a:r>
              <a:rPr lang="fr-FR" sz="1800">
                <a:solidFill>
                  <a:srgbClr val="00B0F0"/>
                </a:solidFill>
                <a:effectLst/>
                <a:latin typeface="+mj-lt"/>
                <a:ea typeface="Times New Roman" panose="02020603050405020304" pitchFamily="18" charset="0"/>
              </a:rPr>
              <a:t>EAU </a:t>
            </a:r>
            <a:r>
              <a:rPr lang="fr-FR">
                <a:solidFill>
                  <a:srgbClr val="00B0F0"/>
                </a:solidFill>
                <a:latin typeface="+mj-lt"/>
                <a:ea typeface="Times New Roman" panose="02020603050405020304" pitchFamily="18" charset="0"/>
              </a:rPr>
              <a:t>108,49</a:t>
            </a:r>
            <a:r>
              <a:rPr lang="fr-FR" sz="1800">
                <a:solidFill>
                  <a:srgbClr val="00B0F0"/>
                </a:solidFill>
                <a:effectLst/>
                <a:latin typeface="+mj-lt"/>
                <a:ea typeface="Times New Roman" panose="02020603050405020304" pitchFamily="18" charset="0"/>
              </a:rPr>
              <a:t>€</a:t>
            </a:r>
            <a:endParaRPr lang="fr-FR" sz="1800">
              <a:effectLst/>
              <a:latin typeface="+mj-lt"/>
              <a:ea typeface="Times New Roman" panose="02020603050405020304" pitchFamily="18" charset="0"/>
            </a:endParaRPr>
          </a:p>
          <a:p>
            <a:r>
              <a:rPr lang="fr-FR" sz="1800" dirty="0">
                <a:solidFill>
                  <a:srgbClr val="00B0F0"/>
                </a:solidFill>
                <a:effectLst/>
                <a:latin typeface="+mj-lt"/>
                <a:ea typeface="Times New Roman" panose="02020603050405020304" pitchFamily="18" charset="0"/>
              </a:rPr>
              <a:t>IMPOTS (Taxe d’habitation / Impôts fonciers) : </a:t>
            </a:r>
            <a:r>
              <a:rPr lang="fr-FR" dirty="0">
                <a:solidFill>
                  <a:srgbClr val="00B0F0"/>
                </a:solidFill>
                <a:latin typeface="+mj-lt"/>
                <a:ea typeface="Times New Roman" panose="02020603050405020304" pitchFamily="18" charset="0"/>
              </a:rPr>
              <a:t>2858</a:t>
            </a:r>
            <a:r>
              <a:rPr lang="fr-FR" sz="1800" dirty="0">
                <a:solidFill>
                  <a:srgbClr val="00B0F0"/>
                </a:solidFill>
                <a:effectLst/>
                <a:latin typeface="+mj-lt"/>
                <a:ea typeface="Times New Roman" panose="02020603050405020304" pitchFamily="18" charset="0"/>
              </a:rPr>
              <a:t>€</a:t>
            </a:r>
            <a:endParaRPr lang="fr-FR" sz="1800" dirty="0">
              <a:effectLst/>
              <a:latin typeface="+mj-lt"/>
              <a:ea typeface="Times New Roman" panose="02020603050405020304" pitchFamily="18" charset="0"/>
            </a:endParaRPr>
          </a:p>
          <a:p>
            <a:r>
              <a:rPr lang="fr-FR" sz="1800" dirty="0">
                <a:solidFill>
                  <a:srgbClr val="00B0F0"/>
                </a:solidFill>
                <a:effectLst/>
                <a:latin typeface="+mj-lt"/>
                <a:ea typeface="Times New Roman" panose="02020603050405020304" pitchFamily="18" charset="0"/>
              </a:rPr>
              <a:t>MENAGE : </a:t>
            </a:r>
            <a:r>
              <a:rPr lang="fr-FR" dirty="0">
                <a:solidFill>
                  <a:srgbClr val="00B0F0"/>
                </a:solidFill>
                <a:latin typeface="+mj-lt"/>
                <a:ea typeface="Times New Roman" panose="02020603050405020304" pitchFamily="18" charset="0"/>
              </a:rPr>
              <a:t>987,50</a:t>
            </a:r>
            <a:r>
              <a:rPr lang="fr-FR" sz="1800" dirty="0">
                <a:solidFill>
                  <a:srgbClr val="00B0F0"/>
                </a:solidFill>
                <a:effectLst/>
                <a:latin typeface="+mj-lt"/>
                <a:ea typeface="Times New Roman" panose="02020603050405020304" pitchFamily="18" charset="0"/>
              </a:rPr>
              <a:t>€</a:t>
            </a:r>
            <a:endParaRPr lang="fr-FR" sz="1800" dirty="0">
              <a:effectLst/>
              <a:latin typeface="+mj-lt"/>
              <a:ea typeface="Times New Roman" panose="02020603050405020304" pitchFamily="18" charset="0"/>
            </a:endParaRPr>
          </a:p>
          <a:p>
            <a:r>
              <a:rPr lang="fr-FR" sz="1800" dirty="0">
                <a:solidFill>
                  <a:srgbClr val="00B0F0"/>
                </a:solidFill>
                <a:effectLst/>
                <a:latin typeface="+mj-lt"/>
                <a:ea typeface="Times New Roman" panose="02020603050405020304" pitchFamily="18" charset="0"/>
              </a:rPr>
              <a:t>ASSURANCES GAN (</a:t>
            </a:r>
            <a:r>
              <a:rPr lang="fr-FR" dirty="0">
                <a:solidFill>
                  <a:srgbClr val="00B0F0"/>
                </a:solidFill>
                <a:latin typeface="+mj-lt"/>
                <a:ea typeface="Times New Roman" panose="02020603050405020304" pitchFamily="18" charset="0"/>
              </a:rPr>
              <a:t>Habitation</a:t>
            </a:r>
            <a:r>
              <a:rPr lang="fr-FR" sz="1800" dirty="0">
                <a:solidFill>
                  <a:srgbClr val="00B0F0"/>
                </a:solidFill>
                <a:effectLst/>
                <a:latin typeface="+mj-lt"/>
                <a:ea typeface="Times New Roman" panose="02020603050405020304" pitchFamily="18" charset="0"/>
              </a:rPr>
              <a:t>) : </a:t>
            </a:r>
            <a:r>
              <a:rPr lang="fr-FR" dirty="0">
                <a:solidFill>
                  <a:srgbClr val="00B0F0"/>
                </a:solidFill>
                <a:latin typeface="+mj-lt"/>
                <a:ea typeface="Times New Roman" panose="02020603050405020304" pitchFamily="18" charset="0"/>
              </a:rPr>
              <a:t>2198,48</a:t>
            </a:r>
            <a:r>
              <a:rPr lang="fr-FR" sz="1800" dirty="0">
                <a:solidFill>
                  <a:srgbClr val="00B0F0"/>
                </a:solidFill>
                <a:effectLst/>
                <a:latin typeface="+mj-lt"/>
                <a:ea typeface="Times New Roman" panose="02020603050405020304" pitchFamily="18" charset="0"/>
              </a:rPr>
              <a:t>€</a:t>
            </a:r>
            <a:endParaRPr lang="fr-FR" sz="1800" dirty="0">
              <a:effectLst/>
              <a:latin typeface="+mj-lt"/>
              <a:ea typeface="Times New Roman" panose="02020603050405020304" pitchFamily="18" charset="0"/>
            </a:endParaRPr>
          </a:p>
          <a:p>
            <a:pPr fontAlgn="base"/>
            <a:endParaRPr lang="fr-FR" sz="1800" dirty="0">
              <a:effectLst/>
              <a:latin typeface="+mj-lt"/>
              <a:ea typeface="Times New Roman" panose="02020603050405020304" pitchFamily="18" charset="0"/>
            </a:endParaRPr>
          </a:p>
          <a:p>
            <a:r>
              <a:rPr lang="fr-FR" dirty="0">
                <a:solidFill>
                  <a:schemeClr val="bg1"/>
                </a:solidFill>
                <a:latin typeface="+mj-lt"/>
              </a:rPr>
              <a:t>A CHARGE DU CSE :</a:t>
            </a:r>
          </a:p>
          <a:p>
            <a:pPr fontAlgn="base"/>
            <a:r>
              <a:rPr lang="fr-FR" dirty="0">
                <a:solidFill>
                  <a:srgbClr val="00B0F0"/>
                </a:solidFill>
                <a:latin typeface="+mj-lt"/>
                <a:cs typeface="Calibri"/>
              </a:rPr>
              <a:t>ORANGE : 1635,01€</a:t>
            </a:r>
          </a:p>
        </p:txBody>
      </p:sp>
    </p:spTree>
    <p:extLst>
      <p:ext uri="{BB962C8B-B14F-4D97-AF65-F5344CB8AC3E}">
        <p14:creationId xmlns:p14="http://schemas.microsoft.com/office/powerpoint/2010/main" val="3619202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3161212" y="1150374"/>
            <a:ext cx="6000206"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accent6">
                    <a:lumMod val="50000"/>
                  </a:schemeClr>
                </a:solidFill>
              </a:rPr>
              <a:t>UTILISATION DU BUDGET FONCTIONNEMENT (AEP)</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1002890" y="2379406"/>
            <a:ext cx="10117394" cy="349045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r>
              <a:rPr lang="fr-FR" sz="2400" b="1" dirty="0">
                <a:solidFill>
                  <a:schemeClr val="bg1"/>
                </a:solidFill>
                <a:latin typeface="Tw Cen MT" panose="020B0602020104020603" pitchFamily="34" charset="0"/>
                <a:ea typeface="Times New Roman" panose="02020603050405020304" pitchFamily="18" charset="0"/>
                <a:cs typeface="Calibri"/>
              </a:rPr>
              <a:t>AUTRES</a:t>
            </a:r>
            <a:endParaRPr lang="fr-FR" sz="2400" b="1" dirty="0">
              <a:solidFill>
                <a:schemeClr val="bg1"/>
              </a:solidFill>
              <a:effectLst/>
              <a:latin typeface="Tw Cen MT" panose="020B0602020104020603" pitchFamily="34" charset="0"/>
              <a:ea typeface="Times New Roman" panose="02020603050405020304" pitchFamily="18" charset="0"/>
              <a:cs typeface="Calibri"/>
            </a:endParaRPr>
          </a:p>
          <a:p>
            <a:pPr fontAlgn="base"/>
            <a:r>
              <a:rPr lang="fr-FR" sz="1800" b="1" dirty="0">
                <a:solidFill>
                  <a:schemeClr val="bg1"/>
                </a:solidFill>
                <a:effectLst/>
                <a:latin typeface="Tw Cen MT" panose="020B0602020104020603" pitchFamily="34" charset="0"/>
                <a:ea typeface="Times New Roman" panose="02020603050405020304" pitchFamily="18" charset="0"/>
                <a:cs typeface="Calibri"/>
              </a:rPr>
              <a:t>ABONNEMENTS :</a:t>
            </a:r>
          </a:p>
          <a:p>
            <a:pPr fontAlgn="base"/>
            <a:r>
              <a:rPr lang="fr-FR" sz="1800" dirty="0">
                <a:solidFill>
                  <a:srgbClr val="00B0F0"/>
                </a:solidFill>
                <a:effectLst/>
                <a:latin typeface="Tw Cen MT"/>
                <a:ea typeface="Times New Roman" panose="02020603050405020304" pitchFamily="18" charset="0"/>
                <a:cs typeface="Calibri"/>
              </a:rPr>
              <a:t>EDITIONS TISSOT :  </a:t>
            </a:r>
            <a:r>
              <a:rPr lang="fr-FR" dirty="0">
                <a:solidFill>
                  <a:srgbClr val="00B0F0"/>
                </a:solidFill>
                <a:latin typeface="Tw Cen MT"/>
                <a:ea typeface="Times New Roman" panose="02020603050405020304" pitchFamily="18" charset="0"/>
                <a:cs typeface="Calibri"/>
              </a:rPr>
              <a:t>1225,52</a:t>
            </a:r>
            <a:r>
              <a:rPr lang="fr-FR" sz="1800" dirty="0">
                <a:solidFill>
                  <a:srgbClr val="00B0F0"/>
                </a:solidFill>
                <a:effectLst/>
                <a:latin typeface="Tw Cen MT"/>
                <a:ea typeface="Times New Roman" panose="02020603050405020304" pitchFamily="18" charset="0"/>
                <a:cs typeface="Calibri"/>
              </a:rPr>
              <a:t>€</a:t>
            </a:r>
            <a:endParaRPr lang="fr-FR" sz="1800" dirty="0">
              <a:effectLst/>
              <a:latin typeface="Tw Cen MT"/>
              <a:ea typeface="Times New Roman" panose="02020603050405020304" pitchFamily="18" charset="0"/>
              <a:cs typeface="Calibri"/>
            </a:endParaRPr>
          </a:p>
          <a:p>
            <a:r>
              <a:rPr lang="fr-FR" sz="1800" dirty="0">
                <a:solidFill>
                  <a:srgbClr val="00B0F0"/>
                </a:solidFill>
                <a:effectLst/>
                <a:latin typeface="Tw Cen MT"/>
                <a:ea typeface="Times New Roman" panose="02020603050405020304" pitchFamily="18" charset="0"/>
                <a:cs typeface="Calibri"/>
              </a:rPr>
              <a:t>COLIBRI (logiciel </a:t>
            </a:r>
            <a:r>
              <a:rPr lang="fr-FR" dirty="0">
                <a:solidFill>
                  <a:srgbClr val="00B0F0"/>
                </a:solidFill>
                <a:latin typeface="Tw Cen MT"/>
                <a:ea typeface="Times New Roman" panose="02020603050405020304" pitchFamily="18" charset="0"/>
                <a:cs typeface="Calibri"/>
              </a:rPr>
              <a:t>pour les bibliothèques</a:t>
            </a:r>
            <a:r>
              <a:rPr lang="fr-FR" sz="1800" dirty="0">
                <a:solidFill>
                  <a:srgbClr val="00B0F0"/>
                </a:solidFill>
                <a:effectLst/>
                <a:latin typeface="Tw Cen MT"/>
                <a:ea typeface="Times New Roman" panose="02020603050405020304" pitchFamily="18" charset="0"/>
                <a:cs typeface="Calibri"/>
              </a:rPr>
              <a:t> </a:t>
            </a:r>
            <a:r>
              <a:rPr lang="fr-FR" dirty="0">
                <a:solidFill>
                  <a:srgbClr val="00B0F0"/>
                </a:solidFill>
                <a:latin typeface="Tw Cen MT"/>
                <a:ea typeface="Times New Roman" panose="02020603050405020304" pitchFamily="18" charset="0"/>
                <a:cs typeface="Calibri"/>
              </a:rPr>
              <a:t>d'Arras</a:t>
            </a:r>
            <a:r>
              <a:rPr lang="fr-FR" sz="1800" dirty="0">
                <a:solidFill>
                  <a:srgbClr val="00B0F0"/>
                </a:solidFill>
                <a:effectLst/>
                <a:latin typeface="Tw Cen MT"/>
                <a:ea typeface="Times New Roman" panose="02020603050405020304" pitchFamily="18" charset="0"/>
                <a:cs typeface="Calibri"/>
              </a:rPr>
              <a:t> &amp; Calais) : </a:t>
            </a:r>
            <a:r>
              <a:rPr lang="fr-FR" dirty="0">
                <a:solidFill>
                  <a:srgbClr val="00B0F0"/>
                </a:solidFill>
                <a:latin typeface="Tw Cen MT"/>
                <a:ea typeface="Times New Roman" panose="02020603050405020304" pitchFamily="18" charset="0"/>
                <a:cs typeface="Calibri"/>
              </a:rPr>
              <a:t>840,71</a:t>
            </a:r>
            <a:r>
              <a:rPr lang="fr-FR" sz="1800" dirty="0">
                <a:solidFill>
                  <a:srgbClr val="00B0F0"/>
                </a:solidFill>
                <a:effectLst/>
                <a:latin typeface="Tw Cen MT"/>
                <a:ea typeface="Times New Roman" panose="02020603050405020304" pitchFamily="18" charset="0"/>
                <a:cs typeface="Calibri"/>
              </a:rPr>
              <a:t>€</a:t>
            </a:r>
          </a:p>
          <a:p>
            <a:r>
              <a:rPr lang="fr-FR" b="1" dirty="0">
                <a:solidFill>
                  <a:schemeClr val="bg1"/>
                </a:solidFill>
                <a:latin typeface="Tw Cen MT" panose="020B0602020104020603" pitchFamily="34" charset="0"/>
                <a:cs typeface="Calibri"/>
              </a:rPr>
              <a:t>DIVERS :</a:t>
            </a:r>
          </a:p>
          <a:p>
            <a:r>
              <a:rPr lang="fr-FR" dirty="0">
                <a:solidFill>
                  <a:srgbClr val="00B0F0"/>
                </a:solidFill>
                <a:latin typeface="Tw Cen MT"/>
                <a:cs typeface="Calibri"/>
              </a:rPr>
              <a:t>EXPERT COMPTABLE : 6 000€</a:t>
            </a:r>
          </a:p>
          <a:p>
            <a:pPr fontAlgn="base"/>
            <a:r>
              <a:rPr lang="fr-FR" sz="1800" dirty="0">
                <a:solidFill>
                  <a:srgbClr val="00B0F0"/>
                </a:solidFill>
                <a:effectLst/>
                <a:latin typeface="Tw Cen MT"/>
                <a:ea typeface="Times New Roman" panose="02020603050405020304" pitchFamily="18" charset="0"/>
                <a:cs typeface="Calibri"/>
              </a:rPr>
              <a:t>WENGEL : </a:t>
            </a:r>
            <a:r>
              <a:rPr lang="fr-FR" dirty="0">
                <a:solidFill>
                  <a:srgbClr val="00B0F0"/>
                </a:solidFill>
                <a:latin typeface="Tw Cen MT"/>
                <a:ea typeface="Times New Roman" panose="02020603050405020304" pitchFamily="18" charset="0"/>
                <a:cs typeface="Calibri"/>
              </a:rPr>
              <a:t>6 057,88€</a:t>
            </a:r>
            <a:endParaRPr lang="fr-FR" sz="1800" dirty="0">
              <a:solidFill>
                <a:srgbClr val="00B0F0"/>
              </a:solidFill>
              <a:effectLst/>
              <a:latin typeface="Tw Cen MT" panose="020B0602020104020603" pitchFamily="34" charset="0"/>
              <a:ea typeface="Times New Roman" panose="02020603050405020304" pitchFamily="18" charset="0"/>
              <a:cs typeface="Calibri"/>
            </a:endParaRPr>
          </a:p>
          <a:p>
            <a:pPr fontAlgn="base"/>
            <a:r>
              <a:rPr lang="fr-FR" dirty="0">
                <a:solidFill>
                  <a:srgbClr val="00B0F0"/>
                </a:solidFill>
                <a:latin typeface="Tw Cen MT"/>
                <a:cs typeface="Calibri"/>
              </a:rPr>
              <a:t>Frais de déplacement des élus (inclus les frais de déplacement liés aux formations) + repas : 4 699,16€</a:t>
            </a:r>
          </a:p>
          <a:p>
            <a:pPr fontAlgn="base"/>
            <a:r>
              <a:rPr lang="fr-FR" dirty="0">
                <a:solidFill>
                  <a:srgbClr val="00B0F0"/>
                </a:solidFill>
                <a:latin typeface="Tw Cen MT"/>
                <a:cs typeface="Calibri"/>
              </a:rPr>
              <a:t>Formation des élus (2) :  4 969€ </a:t>
            </a:r>
          </a:p>
          <a:p>
            <a:pPr fontAlgn="base"/>
            <a:r>
              <a:rPr lang="fr-FR" dirty="0">
                <a:solidFill>
                  <a:srgbClr val="00B0F0"/>
                </a:solidFill>
                <a:latin typeface="Tw Cen MT"/>
              </a:rPr>
              <a:t>ASSURANCE GAN (Assurance individuelle des élus) : 1543,23€</a:t>
            </a:r>
            <a:endParaRPr lang="fr-FR" dirty="0">
              <a:solidFill>
                <a:srgbClr val="00B0F0"/>
              </a:solidFill>
              <a:latin typeface="Tw Cen MT"/>
              <a:cs typeface="Calibri"/>
            </a:endParaRPr>
          </a:p>
          <a:p>
            <a:pPr fontAlgn="base"/>
            <a:r>
              <a:rPr lang="fr-FR" dirty="0">
                <a:solidFill>
                  <a:srgbClr val="00B0F0"/>
                </a:solidFill>
                <a:latin typeface="Tw Cen MT"/>
                <a:cs typeface="Calibri"/>
              </a:rPr>
              <a:t>IREO :  6 000€ (soit 2 000 € pour 3 organisations syndicales, la quatrième ayant fait sa demande </a:t>
            </a:r>
            <a:r>
              <a:rPr lang="fr-FR" dirty="0" err="1">
                <a:solidFill>
                  <a:srgbClr val="00B0F0"/>
                </a:solidFill>
                <a:latin typeface="Tw Cen MT"/>
                <a:cs typeface="Calibri"/>
              </a:rPr>
              <a:t>our</a:t>
            </a:r>
            <a:r>
              <a:rPr lang="fr-FR" dirty="0">
                <a:solidFill>
                  <a:srgbClr val="00B0F0"/>
                </a:solidFill>
                <a:latin typeface="Tw Cen MT"/>
                <a:cs typeface="Calibri"/>
              </a:rPr>
              <a:t> l'année 2024 en janvier 2025)</a:t>
            </a:r>
          </a:p>
        </p:txBody>
      </p:sp>
    </p:spTree>
    <p:extLst>
      <p:ext uri="{BB962C8B-B14F-4D97-AF65-F5344CB8AC3E}">
        <p14:creationId xmlns:p14="http://schemas.microsoft.com/office/powerpoint/2010/main" val="2230987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1254034" y="1150374"/>
            <a:ext cx="9083040"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accent6">
                    <a:lumMod val="50000"/>
                  </a:schemeClr>
                </a:solidFill>
              </a:rPr>
              <a:t>UTILISATION DU BUDGET FONCTIONNEMENT (AEP) : TRANSFERT DE RELIQUAT ANNUEL</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923109" y="4564677"/>
            <a:ext cx="7881257" cy="131698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endParaRPr lang="fr-FR" sz="1800" b="1" dirty="0">
              <a:effectLst/>
              <a:latin typeface="Calibri" panose="020F0502020204030204" pitchFamily="34" charset="0"/>
              <a:ea typeface="Times New Roman" panose="02020603050405020304" pitchFamily="18" charset="0"/>
            </a:endParaRPr>
          </a:p>
          <a:p>
            <a:pPr algn="ctr" fontAlgn="base"/>
            <a:r>
              <a:rPr lang="fr-FR" sz="1800" b="1" dirty="0">
                <a:effectLst/>
                <a:ea typeface="Times New Roman" panose="02020603050405020304" pitchFamily="18" charset="0"/>
                <a:cs typeface="Calibri"/>
              </a:rPr>
              <a:t>TRANSFERT DE RELIQUAT ANNUEL 2023 - BUDGET AEP VERS BUDGET ASC</a:t>
            </a:r>
            <a:r>
              <a:rPr lang="fr-FR" b="1" dirty="0">
                <a:ea typeface="Times New Roman" panose="02020603050405020304" pitchFamily="18" charset="0"/>
                <a:cs typeface="Calibri"/>
              </a:rPr>
              <a:t> </a:t>
            </a:r>
            <a:r>
              <a:rPr lang="fr-FR" sz="1800" b="1" dirty="0">
                <a:effectLst/>
                <a:ea typeface="Times New Roman" panose="02020603050405020304" pitchFamily="18" charset="0"/>
                <a:cs typeface="Calibri"/>
              </a:rPr>
              <a:t> :</a:t>
            </a:r>
            <a:r>
              <a:rPr lang="fr-FR" b="1" dirty="0">
                <a:ea typeface="Times New Roman" panose="02020603050405020304" pitchFamily="18" charset="0"/>
                <a:cs typeface="Calibri"/>
              </a:rPr>
              <a:t> </a:t>
            </a:r>
            <a:endParaRPr lang="fr-FR" sz="1800" b="1" dirty="0">
              <a:effectLst/>
              <a:ea typeface="Times New Roman" panose="02020603050405020304" pitchFamily="18" charset="0"/>
              <a:cs typeface="Calibri"/>
            </a:endParaRPr>
          </a:p>
          <a:p>
            <a:pPr fontAlgn="base"/>
            <a:endParaRPr lang="fr-FR" sz="400" b="1" dirty="0">
              <a:effectLst/>
              <a:ea typeface="Times New Roman" panose="02020603050405020304" pitchFamily="18" charset="0"/>
            </a:endParaRPr>
          </a:p>
          <a:p>
            <a:pPr algn="ctr" fontAlgn="base"/>
            <a:r>
              <a:rPr lang="fr-FR" b="1" dirty="0">
                <a:solidFill>
                  <a:srgbClr val="00B0F0"/>
                </a:solidFill>
                <a:cs typeface="Calibri"/>
              </a:rPr>
              <a:t>1 543,95 €</a:t>
            </a:r>
            <a:r>
              <a:rPr lang="fr-FR" dirty="0">
                <a:solidFill>
                  <a:srgbClr val="00B0F0"/>
                </a:solidFill>
                <a:cs typeface="Calibri"/>
              </a:rPr>
              <a:t> (délibération du CSE en date du 19 mars 2024)</a:t>
            </a:r>
          </a:p>
          <a:p>
            <a:pPr algn="ctr" fontAlgn="base"/>
            <a:endParaRPr lang="fr-FR" dirty="0">
              <a:solidFill>
                <a:srgbClr val="00B0F0"/>
              </a:solidFill>
              <a:latin typeface="Calibri" panose="020F0502020204030204" pitchFamily="34" charset="0"/>
            </a:endParaRPr>
          </a:p>
        </p:txBody>
      </p:sp>
      <p:sp>
        <p:nvSpPr>
          <p:cNvPr id="2" name="Bulle narrative : ronde 1">
            <a:extLst>
              <a:ext uri="{FF2B5EF4-FFF2-40B4-BE49-F238E27FC236}">
                <a16:creationId xmlns:a16="http://schemas.microsoft.com/office/drawing/2014/main" id="{A59F12F3-0B86-BEF7-C81D-7969EF4F501C}"/>
              </a:ext>
            </a:extLst>
          </p:cNvPr>
          <p:cNvSpPr/>
          <p:nvPr/>
        </p:nvSpPr>
        <p:spPr>
          <a:xfrm>
            <a:off x="8133805" y="2252701"/>
            <a:ext cx="2751909" cy="2124048"/>
          </a:xfrm>
          <a:prstGeom prst="wedgeEllipse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accent6">
                    <a:lumMod val="50000"/>
                  </a:schemeClr>
                </a:solidFill>
              </a:rPr>
              <a:t>Comme autorisé par les articles L.2315-61 &amp; R2315-31-1 du Code du travail et sur proposition de l’expert-comptable.</a:t>
            </a:r>
          </a:p>
        </p:txBody>
      </p:sp>
      <p:sp>
        <p:nvSpPr>
          <p:cNvPr id="3" name="ZoneTexte 2">
            <a:extLst>
              <a:ext uri="{FF2B5EF4-FFF2-40B4-BE49-F238E27FC236}">
                <a16:creationId xmlns:a16="http://schemas.microsoft.com/office/drawing/2014/main" id="{04EFFFB1-FEBC-9E90-2C5A-AA098BE9B2D2}"/>
              </a:ext>
            </a:extLst>
          </p:cNvPr>
          <p:cNvSpPr txBox="1"/>
          <p:nvPr/>
        </p:nvSpPr>
        <p:spPr>
          <a:xfrm>
            <a:off x="1654629" y="2299063"/>
            <a:ext cx="4798422" cy="2031325"/>
          </a:xfrm>
          <a:prstGeom prst="rect">
            <a:avLst/>
          </a:prstGeom>
          <a:noFill/>
        </p:spPr>
        <p:txBody>
          <a:bodyPr wrap="square" rtlCol="0">
            <a:spAutoFit/>
          </a:bodyPr>
          <a:lstStyle/>
          <a:p>
            <a:r>
              <a:rPr lang="fr-FR" b="1" dirty="0"/>
              <a:t>Pourquoi un tel transfert ?</a:t>
            </a:r>
          </a:p>
          <a:p>
            <a:pPr marL="285750" indent="-285750" algn="just">
              <a:buFont typeface="Symbol" panose="05050102010706020507" pitchFamily="18" charset="2"/>
              <a:buChar char="Þ"/>
            </a:pPr>
            <a:r>
              <a:rPr lang="fr-FR" i="1" dirty="0"/>
              <a:t>Une utilisation privilégiée des véhicules CAF par les élus pour les déplacements entre sites ;</a:t>
            </a:r>
          </a:p>
          <a:p>
            <a:pPr marL="285750" indent="-285750" algn="just">
              <a:buFont typeface="Symbol" panose="05050102010706020507" pitchFamily="18" charset="2"/>
              <a:buChar char="Þ"/>
            </a:pPr>
            <a:r>
              <a:rPr lang="fr-FR" i="1" dirty="0"/>
              <a:t>Une absence de travaux sur le bâtiment CSE d’ARRAS ;</a:t>
            </a:r>
          </a:p>
          <a:p>
            <a:pPr marL="285750" indent="-285750" algn="just">
              <a:buFont typeface="Symbol" panose="05050102010706020507" pitchFamily="18" charset="2"/>
              <a:buChar char="Þ"/>
            </a:pPr>
            <a:r>
              <a:rPr lang="fr-FR" i="1" dirty="0"/>
              <a:t>Le remboursement par la CAF des frais inhérents au bâtiment CSE du siège.</a:t>
            </a:r>
          </a:p>
        </p:txBody>
      </p:sp>
    </p:spTree>
    <p:extLst>
      <p:ext uri="{BB962C8B-B14F-4D97-AF65-F5344CB8AC3E}">
        <p14:creationId xmlns:p14="http://schemas.microsoft.com/office/powerpoint/2010/main" val="772064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re 3">
            <a:extLst>
              <a:ext uri="{FF2B5EF4-FFF2-40B4-BE49-F238E27FC236}">
                <a16:creationId xmlns:a16="http://schemas.microsoft.com/office/drawing/2014/main" id="{A741E8B1-2818-8FC5-7BBC-F0B77E12B712}"/>
              </a:ext>
            </a:extLst>
          </p:cNvPr>
          <p:cNvSpPr>
            <a:spLocks noGrp="1"/>
          </p:cNvSpPr>
          <p:nvPr>
            <p:ph type="title"/>
          </p:nvPr>
        </p:nvSpPr>
        <p:spPr>
          <a:xfrm>
            <a:off x="942121" y="3880242"/>
            <a:ext cx="10151464" cy="1099039"/>
          </a:xfrm>
        </p:spPr>
        <p:txBody>
          <a:bodyPr vert="horz" lIns="91440" tIns="45720" rIns="91440" bIns="45720" rtlCol="0" anchor="b">
            <a:normAutofit/>
          </a:bodyPr>
          <a:lstStyle/>
          <a:p>
            <a:r>
              <a:rPr lang="en-US" sz="4800" b="1" dirty="0"/>
              <a:t>LES ŒUVRES SOCIALES DU CSE</a:t>
            </a:r>
          </a:p>
        </p:txBody>
      </p:sp>
      <p:pic>
        <p:nvPicPr>
          <p:cNvPr id="15" name="Picture 14">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55295" t="89389" r="26987" b="24"/>
          <a:stretch/>
        </p:blipFill>
        <p:spPr>
          <a:xfrm>
            <a:off x="9595556" y="-1"/>
            <a:ext cx="2596444" cy="872709"/>
          </a:xfrm>
          <a:prstGeom prst="rect">
            <a:avLst/>
          </a:prstGeom>
        </p:spPr>
      </p:pic>
      <p:pic>
        <p:nvPicPr>
          <p:cNvPr id="17" name="Picture 16">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91927" t="72411" b="13751"/>
          <a:stretch/>
        </p:blipFill>
        <p:spPr>
          <a:xfrm>
            <a:off x="150925"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3" name="Image 2">
            <a:extLst>
              <a:ext uri="{FF2B5EF4-FFF2-40B4-BE49-F238E27FC236}">
                <a16:creationId xmlns:a16="http://schemas.microsoft.com/office/drawing/2014/main" id="{7C9945B2-B074-8B1F-A7F5-047E0CDD96FD}"/>
              </a:ext>
            </a:extLst>
          </p:cNvPr>
          <p:cNvPicPr>
            <a:picLocks noChangeAspect="1"/>
          </p:cNvPicPr>
          <p:nvPr/>
        </p:nvPicPr>
        <p:blipFill>
          <a:blip r:embed="rId5"/>
          <a:stretch>
            <a:fillRect/>
          </a:stretch>
        </p:blipFill>
        <p:spPr>
          <a:xfrm>
            <a:off x="2057906" y="643467"/>
            <a:ext cx="7831259" cy="3142319"/>
          </a:xfrm>
          <a:prstGeom prst="rect">
            <a:avLst/>
          </a:prstGeom>
        </p:spPr>
      </p:pic>
      <p:pic>
        <p:nvPicPr>
          <p:cNvPr id="19" name="Picture 18">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a:off x="7586661" y="3142319"/>
            <a:ext cx="4605339" cy="3715682"/>
          </a:xfrm>
          <a:prstGeom prst="rect">
            <a:avLst/>
          </a:prstGeom>
        </p:spPr>
      </p:pic>
    </p:spTree>
    <p:extLst>
      <p:ext uri="{BB962C8B-B14F-4D97-AF65-F5344CB8AC3E}">
        <p14:creationId xmlns:p14="http://schemas.microsoft.com/office/powerpoint/2010/main" val="2383705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248491" y="1105287"/>
            <a:ext cx="9858103" cy="5324535"/>
          </a:xfrm>
          <a:prstGeom prst="rect">
            <a:avLst/>
          </a:prstGeom>
          <a:noFill/>
        </p:spPr>
        <p:txBody>
          <a:bodyPr wrap="square" lIns="91440" tIns="45720" rIns="91440" bIns="45720" rtlCol="0" anchor="t">
            <a:spAutoFit/>
          </a:bodyPr>
          <a:lstStyle/>
          <a:p>
            <a:pPr algn="just"/>
            <a:r>
              <a:rPr lang="fr-FR" sz="2400" b="1" i="0" dirty="0">
                <a:solidFill>
                  <a:schemeClr val="accent6">
                    <a:lumMod val="50000"/>
                  </a:schemeClr>
                </a:solidFill>
                <a:effectLst/>
              </a:rPr>
              <a:t>Disposant d'un budget destiné à financer des activités sociales et culturelles A.S.C.), le </a:t>
            </a:r>
            <a:r>
              <a:rPr lang="fr-FR" sz="2400" b="1" dirty="0">
                <a:solidFill>
                  <a:schemeClr val="accent6">
                    <a:lumMod val="50000"/>
                  </a:schemeClr>
                </a:solidFill>
              </a:rPr>
              <a:t>C.S.E.</a:t>
            </a:r>
            <a:r>
              <a:rPr lang="fr-FR" sz="2400" b="1" i="0" dirty="0">
                <a:solidFill>
                  <a:schemeClr val="accent6">
                    <a:lumMod val="50000"/>
                  </a:schemeClr>
                </a:solidFill>
                <a:effectLst/>
              </a:rPr>
              <a:t> </a:t>
            </a:r>
            <a:r>
              <a:rPr lang="fr-FR" sz="2400" b="1" dirty="0">
                <a:solidFill>
                  <a:schemeClr val="accent6">
                    <a:lumMod val="50000"/>
                  </a:schemeClr>
                </a:solidFill>
              </a:rPr>
              <a:t>conduit </a:t>
            </a:r>
            <a:r>
              <a:rPr lang="fr-FR" sz="2400" b="1" i="0" dirty="0">
                <a:solidFill>
                  <a:schemeClr val="accent6">
                    <a:lumMod val="50000"/>
                  </a:schemeClr>
                </a:solidFill>
                <a:effectLst/>
              </a:rPr>
              <a:t>diverses actions en ce sens </a:t>
            </a:r>
            <a:r>
              <a:rPr lang="fr-FR" sz="2400" b="1" dirty="0">
                <a:solidFill>
                  <a:schemeClr val="accent6">
                    <a:lumMod val="50000"/>
                  </a:schemeClr>
                </a:solidFill>
              </a:rPr>
              <a:t>au bénéfice des </a:t>
            </a:r>
            <a:r>
              <a:rPr lang="fr-FR" sz="2400" b="1" i="0" dirty="0">
                <a:solidFill>
                  <a:schemeClr val="accent6">
                    <a:lumMod val="50000"/>
                  </a:schemeClr>
                </a:solidFill>
                <a:effectLst/>
              </a:rPr>
              <a:t>salariés de l'entreprise</a:t>
            </a:r>
            <a:r>
              <a:rPr lang="fr-FR" sz="2400" b="1" dirty="0">
                <a:solidFill>
                  <a:schemeClr val="accent6">
                    <a:lumMod val="50000"/>
                  </a:schemeClr>
                </a:solidFill>
              </a:rPr>
              <a:t> et en l'occurrence :</a:t>
            </a:r>
            <a:endParaRPr lang="fr-FR" sz="2400" b="1" i="0" dirty="0">
              <a:solidFill>
                <a:schemeClr val="accent6">
                  <a:lumMod val="50000"/>
                </a:schemeClr>
              </a:solidFill>
              <a:effectLst/>
            </a:endParaRPr>
          </a:p>
          <a:p>
            <a:pPr algn="just"/>
            <a:endParaRPr lang="fr-FR" sz="400" dirty="0">
              <a:solidFill>
                <a:schemeClr val="accent6">
                  <a:lumMod val="50000"/>
                </a:schemeClr>
              </a:solidFill>
            </a:endParaRPr>
          </a:p>
          <a:p>
            <a:pPr marL="342900" indent="-342900" algn="just">
              <a:buFont typeface="Wingdings" panose="05000000000000000000" pitchFamily="2" charset="2"/>
              <a:buChar char="Ø"/>
            </a:pPr>
            <a:r>
              <a:rPr lang="fr-FR" sz="2200" dirty="0"/>
              <a:t>Des propositions de sorties, Week-End, loisirs  ;</a:t>
            </a:r>
          </a:p>
          <a:p>
            <a:pPr marL="342900" indent="-342900" algn="just">
              <a:buFont typeface="Wingdings" panose="05000000000000000000" pitchFamily="2" charset="2"/>
              <a:buChar char="Ø"/>
            </a:pPr>
            <a:r>
              <a:rPr lang="fr-FR" sz="2200" dirty="0"/>
              <a:t>Des actions en vue de promouvoir les vacances (distribution de chèques vacances / partenariats / voyages) ;</a:t>
            </a:r>
          </a:p>
          <a:p>
            <a:pPr marL="342900" indent="-342900" algn="just">
              <a:buFont typeface="Wingdings" panose="05000000000000000000" pitchFamily="2" charset="2"/>
              <a:buChar char="Ø"/>
            </a:pPr>
            <a:r>
              <a:rPr lang="fr-FR" sz="2200" dirty="0"/>
              <a:t>La distribution de différents avantages pour la rentrée scolaire, Noël, lors du départ à la retraite ;</a:t>
            </a:r>
          </a:p>
          <a:p>
            <a:pPr marL="342900" indent="-342900" algn="just">
              <a:buFont typeface="Wingdings" panose="05000000000000000000" pitchFamily="2" charset="2"/>
              <a:buChar char="Ø"/>
            </a:pPr>
            <a:r>
              <a:rPr lang="fr-FR" sz="2200" dirty="0"/>
              <a:t>L’organisation d’un arbre de noël et d’une tombola ;</a:t>
            </a:r>
          </a:p>
          <a:p>
            <a:pPr marL="342900" indent="-342900" algn="just">
              <a:buFont typeface="Wingdings" panose="05000000000000000000" pitchFamily="2" charset="2"/>
              <a:buChar char="Ø"/>
            </a:pPr>
            <a:r>
              <a:rPr lang="fr-FR" sz="2200" dirty="0"/>
              <a:t>Des propositions ponctuelles ou récurrentes (Pâques &amp; Noël) de commandes groupées ;</a:t>
            </a:r>
          </a:p>
          <a:p>
            <a:pPr marL="342900" indent="-342900" algn="just">
              <a:buFont typeface="Wingdings" panose="05000000000000000000" pitchFamily="2" charset="2"/>
              <a:buChar char="Ø"/>
            </a:pPr>
            <a:r>
              <a:rPr lang="fr-FR" sz="2200" dirty="0"/>
              <a:t>La mise en place de partenariats (possibilité d’acheter des produits à prix remisés tout au long de l’année) ;</a:t>
            </a:r>
          </a:p>
          <a:p>
            <a:pPr marL="342900" indent="-342900" algn="just">
              <a:buFont typeface="Wingdings" panose="05000000000000000000" pitchFamily="2" charset="2"/>
              <a:buChar char="Ø"/>
            </a:pPr>
            <a:r>
              <a:rPr lang="fr-FR" sz="2200" dirty="0"/>
              <a:t>Une participation à l’apprentissage de la natation ;</a:t>
            </a:r>
          </a:p>
          <a:p>
            <a:pPr marL="342900" indent="-342900" algn="just">
              <a:buFont typeface="Wingdings" panose="05000000000000000000" pitchFamily="2" charset="2"/>
              <a:buChar char="Ø"/>
            </a:pPr>
            <a:r>
              <a:rPr lang="fr-FR" sz="2200" dirty="0"/>
              <a:t>L’octroi de prêts &amp; de secours.</a:t>
            </a:r>
          </a:p>
        </p:txBody>
      </p:sp>
    </p:spTree>
    <p:extLst>
      <p:ext uri="{BB962C8B-B14F-4D97-AF65-F5344CB8AC3E}">
        <p14:creationId xmlns:p14="http://schemas.microsoft.com/office/powerpoint/2010/main" val="1949756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8520C75-A6B7-D768-FF8E-5214BE8C5B19}"/>
              </a:ext>
            </a:extLst>
          </p:cNvPr>
          <p:cNvPicPr>
            <a:picLocks noChangeAspect="1"/>
          </p:cNvPicPr>
          <p:nvPr/>
        </p:nvPicPr>
        <p:blipFill rotWithShape="1">
          <a:blip r:embed="rId4">
            <a:alphaModFix amt="50000"/>
          </a:blip>
          <a:srcRect t="11761" r="1" b="18372"/>
          <a:stretch/>
        </p:blipFill>
        <p:spPr>
          <a:xfrm>
            <a:off x="486138" y="488137"/>
            <a:ext cx="11227442" cy="5883295"/>
          </a:xfrm>
          <a:prstGeom prst="rect">
            <a:avLst/>
          </a:prstGeom>
        </p:spPr>
      </p:pic>
      <p:sp>
        <p:nvSpPr>
          <p:cNvPr id="6" name="ZoneTexte 5">
            <a:extLst>
              <a:ext uri="{FF2B5EF4-FFF2-40B4-BE49-F238E27FC236}">
                <a16:creationId xmlns:a16="http://schemas.microsoft.com/office/drawing/2014/main" id="{ED49F402-6AD0-F043-55C4-7D3DADE61E9B}"/>
              </a:ext>
            </a:extLst>
          </p:cNvPr>
          <p:cNvSpPr txBox="1"/>
          <p:nvPr/>
        </p:nvSpPr>
        <p:spPr>
          <a:xfrm>
            <a:off x="2224403" y="1113698"/>
            <a:ext cx="8229600" cy="234526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000" b="1">
                <a:ln w="3175" cmpd="sng">
                  <a:noFill/>
                </a:ln>
                <a:solidFill>
                  <a:schemeClr val="bg1"/>
                </a:solidFill>
                <a:latin typeface="+mj-lt"/>
                <a:ea typeface="+mj-ea"/>
                <a:cs typeface="+mj-cs"/>
              </a:rPr>
              <a:t>Les actions du CSE en vue de promouvoir les vacances, les sorties, les WE, les loisirs… </a:t>
            </a:r>
          </a:p>
        </p:txBody>
      </p:sp>
    </p:spTree>
    <p:extLst>
      <p:ext uri="{BB962C8B-B14F-4D97-AF65-F5344CB8AC3E}">
        <p14:creationId xmlns:p14="http://schemas.microsoft.com/office/powerpoint/2010/main" val="1967301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436913" y="1637210"/>
            <a:ext cx="9356921" cy="3462486"/>
          </a:xfrm>
          <a:prstGeom prst="rect">
            <a:avLst/>
          </a:prstGeom>
          <a:noFill/>
        </p:spPr>
        <p:txBody>
          <a:bodyPr wrap="square" lIns="91440" tIns="45720" rIns="91440" bIns="45720" rtlCol="0" anchor="t">
            <a:spAutoFit/>
          </a:bodyPr>
          <a:lstStyle/>
          <a:p>
            <a:pPr algn="just"/>
            <a:r>
              <a:rPr lang="fr-FR" sz="2400" b="1" dirty="0">
                <a:solidFill>
                  <a:schemeClr val="accent6">
                    <a:lumMod val="50000"/>
                  </a:schemeClr>
                </a:solidFill>
              </a:rPr>
              <a:t>Plusieurs actions :</a:t>
            </a:r>
          </a:p>
          <a:p>
            <a:pPr algn="just"/>
            <a:endParaRPr lang="fr-FR" sz="900" b="1" i="1" dirty="0"/>
          </a:p>
          <a:p>
            <a:pPr marL="342900" indent="-342900" algn="just">
              <a:buFont typeface="Wingdings" panose="05000000000000000000" pitchFamily="2" charset="2"/>
              <a:buChar char="ü"/>
            </a:pPr>
            <a:r>
              <a:rPr lang="fr-FR" sz="2400" i="1" dirty="0"/>
              <a:t>Une distribution de chèques vacances (ANCV) ;</a:t>
            </a:r>
          </a:p>
          <a:p>
            <a:pPr marL="342900" indent="-342900" algn="just">
              <a:buFont typeface="Wingdings" panose="05000000000000000000" pitchFamily="2" charset="2"/>
              <a:buChar char="ü"/>
            </a:pPr>
            <a:r>
              <a:rPr lang="fr-FR" sz="2400" i="1" dirty="0"/>
              <a:t>Une offre « vacances » : partenariats avec différents prestataires permettant d’avoir accès à des tarifs remisés ; </a:t>
            </a:r>
          </a:p>
          <a:p>
            <a:pPr marL="342900" indent="-342900" algn="just">
              <a:buFont typeface="Wingdings" panose="05000000000000000000" pitchFamily="2" charset="2"/>
              <a:buChar char="ü"/>
            </a:pPr>
            <a:r>
              <a:rPr lang="fr-FR" sz="2400" i="1" dirty="0"/>
              <a:t>La mise en location d’un appartement sis à Stella/ d’un appartement à Antibes ;</a:t>
            </a:r>
          </a:p>
          <a:p>
            <a:pPr marL="342900" indent="-342900" algn="just">
              <a:buFont typeface="Wingdings" panose="05000000000000000000" pitchFamily="2" charset="2"/>
              <a:buChar char="ü"/>
            </a:pPr>
            <a:r>
              <a:rPr lang="fr-FR" sz="2400" i="1" dirty="0"/>
              <a:t>Différentes propositions de sorties &amp; voyages avec participation du CSE ; </a:t>
            </a:r>
          </a:p>
          <a:p>
            <a:pPr marL="342900" indent="-342900" algn="just">
              <a:buFont typeface="Wingdings" panose="05000000000000000000" pitchFamily="2" charset="2"/>
              <a:buChar char="ü"/>
            </a:pPr>
            <a:r>
              <a:rPr lang="fr-FR" sz="2400" i="1" dirty="0"/>
              <a:t>Le partenariat avec WENGEL.</a:t>
            </a:r>
          </a:p>
          <a:p>
            <a:endParaRPr lang="fr-FR" dirty="0"/>
          </a:p>
        </p:txBody>
      </p:sp>
    </p:spTree>
    <p:extLst>
      <p:ext uri="{BB962C8B-B14F-4D97-AF65-F5344CB8AC3E}">
        <p14:creationId xmlns:p14="http://schemas.microsoft.com/office/powerpoint/2010/main" val="2920138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995771" y="1150374"/>
            <a:ext cx="9714683"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dirty="0">
                <a:solidFill>
                  <a:schemeClr val="accent6">
                    <a:lumMod val="50000"/>
                  </a:schemeClr>
                </a:solidFill>
              </a:rPr>
              <a:t>UTILISATION DU BUDGET ŒUVRES SOCIALES (ASC) :</a:t>
            </a:r>
          </a:p>
          <a:p>
            <a:pPr algn="ctr"/>
            <a:r>
              <a:rPr lang="fr-FR" sz="2800" b="1" dirty="0">
                <a:solidFill>
                  <a:schemeClr val="accent6">
                    <a:lumMod val="50000"/>
                  </a:schemeClr>
                </a:solidFill>
              </a:rPr>
              <a:t>LES CHEQUES-VACANCES ANCV</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5098869" y="2513103"/>
            <a:ext cx="5595258" cy="330054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endParaRPr lang="fr-FR" dirty="0">
              <a:solidFill>
                <a:srgbClr val="00B0F0"/>
              </a:solidFill>
              <a:latin typeface="Calibri" panose="020F0502020204030204" pitchFamily="34" charset="0"/>
            </a:endParaRPr>
          </a:p>
          <a:p>
            <a:endParaRPr lang="fr-FR" sz="1600" dirty="0">
              <a:solidFill>
                <a:srgbClr val="00B0F0"/>
              </a:solidFill>
              <a:latin typeface="Calibri" panose="020F0502020204030204" pitchFamily="34" charset="0"/>
            </a:endParaRPr>
          </a:p>
          <a:p>
            <a:r>
              <a:rPr lang="fr-FR" sz="2000" b="1" dirty="0">
                <a:solidFill>
                  <a:srgbClr val="00B0F0"/>
                </a:solidFill>
              </a:rPr>
              <a:t>ANCV</a:t>
            </a:r>
          </a:p>
          <a:p>
            <a:pPr fontAlgn="base"/>
            <a:r>
              <a:rPr lang="fr-FR" sz="2000" dirty="0">
                <a:effectLst/>
                <a:ea typeface="Times New Roman" panose="02020603050405020304" pitchFamily="18" charset="0"/>
              </a:rPr>
              <a:t>Pour </a:t>
            </a:r>
            <a:r>
              <a:rPr lang="fr-FR" sz="2000" dirty="0">
                <a:ea typeface="Times New Roman" panose="02020603050405020304" pitchFamily="18" charset="0"/>
              </a:rPr>
              <a:t>746</a:t>
            </a:r>
            <a:r>
              <a:rPr lang="fr-FR" sz="2000" dirty="0">
                <a:effectLst/>
                <a:ea typeface="Times New Roman" panose="02020603050405020304" pitchFamily="18" charset="0"/>
              </a:rPr>
              <a:t> agents : ANCV uniquement PAPIER </a:t>
            </a:r>
          </a:p>
          <a:p>
            <a:pPr fontAlgn="base"/>
            <a:r>
              <a:rPr lang="fr-FR" sz="2000" dirty="0">
                <a:effectLst/>
                <a:ea typeface="Times New Roman" panose="02020603050405020304" pitchFamily="18" charset="0"/>
              </a:rPr>
              <a:t>Pour </a:t>
            </a:r>
            <a:r>
              <a:rPr lang="fr-FR" sz="2000" dirty="0">
                <a:ea typeface="Times New Roman" panose="02020603050405020304" pitchFamily="18" charset="0"/>
              </a:rPr>
              <a:t>45</a:t>
            </a:r>
            <a:r>
              <a:rPr lang="fr-FR" sz="2000" dirty="0">
                <a:effectLst/>
                <a:ea typeface="Times New Roman" panose="02020603050405020304" pitchFamily="18" charset="0"/>
              </a:rPr>
              <a:t> agents : ANCV CONNECT + PAPIER </a:t>
            </a:r>
          </a:p>
          <a:p>
            <a:pPr fontAlgn="base"/>
            <a:r>
              <a:rPr lang="fr-FR" sz="2000" dirty="0">
                <a:effectLst/>
                <a:ea typeface="Times New Roman" panose="02020603050405020304" pitchFamily="18" charset="0"/>
              </a:rPr>
              <a:t>Pour </a:t>
            </a:r>
            <a:r>
              <a:rPr lang="fr-FR" sz="2000" dirty="0">
                <a:ea typeface="Times New Roman" panose="02020603050405020304" pitchFamily="18" charset="0"/>
              </a:rPr>
              <a:t>74</a:t>
            </a:r>
            <a:r>
              <a:rPr lang="fr-FR" sz="2000" dirty="0">
                <a:effectLst/>
                <a:ea typeface="Times New Roman" panose="02020603050405020304" pitchFamily="18" charset="0"/>
              </a:rPr>
              <a:t> agents : ANCV CONNECT uniquement </a:t>
            </a:r>
          </a:p>
          <a:p>
            <a:pPr fontAlgn="base"/>
            <a:endParaRPr lang="fr-FR" sz="2000" dirty="0">
              <a:effectLst/>
              <a:ea typeface="Times New Roman" panose="02020603050405020304" pitchFamily="18" charset="0"/>
            </a:endParaRPr>
          </a:p>
          <a:p>
            <a:pPr fontAlgn="base"/>
            <a:r>
              <a:rPr lang="fr-FR" sz="2000" dirty="0">
                <a:effectLst/>
                <a:ea typeface="Times New Roman" panose="02020603050405020304" pitchFamily="18" charset="0"/>
              </a:rPr>
              <a:t>Coût pour le CSE :    </a:t>
            </a:r>
            <a:r>
              <a:rPr lang="fr-FR" sz="2000" dirty="0">
                <a:ea typeface="Times New Roman" panose="02020603050405020304" pitchFamily="18" charset="0"/>
              </a:rPr>
              <a:t>368 640,40</a:t>
            </a:r>
            <a:r>
              <a:rPr lang="fr-FR" sz="2000" dirty="0">
                <a:effectLst/>
                <a:ea typeface="Times New Roman" panose="02020603050405020304" pitchFamily="18" charset="0"/>
              </a:rPr>
              <a:t>  € </a:t>
            </a:r>
          </a:p>
          <a:p>
            <a:pPr fontAlgn="base"/>
            <a:endParaRPr lang="fr-FR" sz="2000" dirty="0">
              <a:effectLst/>
              <a:ea typeface="Times New Roman" panose="02020603050405020304" pitchFamily="18" charset="0"/>
            </a:endParaRPr>
          </a:p>
          <a:p>
            <a:endParaRPr lang="fr-FR" i="1" dirty="0">
              <a:solidFill>
                <a:schemeClr val="bg1"/>
              </a:solidFill>
              <a:latin typeface="Calibri" panose="020F0502020204030204" pitchFamily="34" charset="0"/>
            </a:endParaRPr>
          </a:p>
        </p:txBody>
      </p:sp>
      <p:sp>
        <p:nvSpPr>
          <p:cNvPr id="5" name="Rectangle : avec coin rogné 4">
            <a:extLst>
              <a:ext uri="{FF2B5EF4-FFF2-40B4-BE49-F238E27FC236}">
                <a16:creationId xmlns:a16="http://schemas.microsoft.com/office/drawing/2014/main" id="{6D3CC301-2E0D-B78C-B59A-0A9C73BCEB5B}"/>
              </a:ext>
            </a:extLst>
          </p:cNvPr>
          <p:cNvSpPr/>
          <p:nvPr/>
        </p:nvSpPr>
        <p:spPr>
          <a:xfrm>
            <a:off x="1122227" y="2223906"/>
            <a:ext cx="3386817" cy="2988037"/>
          </a:xfrm>
          <a:prstGeom prst="snip1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1400" dirty="0">
                <a:solidFill>
                  <a:schemeClr val="bg1"/>
                </a:solidFill>
              </a:rPr>
              <a:t>Don sec</a:t>
            </a:r>
          </a:p>
          <a:p>
            <a:r>
              <a:rPr lang="fr-FR" sz="1400" dirty="0">
                <a:solidFill>
                  <a:schemeClr val="bg1"/>
                </a:solidFill>
              </a:rPr>
              <a:t>Montant par agent pour 2024 : 400€ + 20€ par enfant à charge (jusqu’aux 20 ans révolus de l’enfant)</a:t>
            </a:r>
          </a:p>
          <a:p>
            <a:endParaRPr lang="fr-FR" sz="1400" dirty="0">
              <a:solidFill>
                <a:schemeClr val="bg1"/>
              </a:solidFill>
            </a:endParaRPr>
          </a:p>
          <a:p>
            <a:r>
              <a:rPr lang="fr-FR" sz="1400" dirty="0">
                <a:solidFill>
                  <a:schemeClr val="bg1"/>
                </a:solidFill>
              </a:rPr>
              <a:t>Pour tout agent ayant lors de la distribution de l’avantage au moins 6 mois de présence dans l’institution et au minimum un mois de présence à la CAF du Pas-de-Calais</a:t>
            </a:r>
          </a:p>
          <a:p>
            <a:r>
              <a:rPr lang="fr-FR" sz="1400" dirty="0">
                <a:solidFill>
                  <a:schemeClr val="bg1"/>
                </a:solidFill>
              </a:rPr>
              <a:t>Possibilité de commander des ANCV papier ou CONNECT (dématérialisés) – panachage possible</a:t>
            </a:r>
          </a:p>
          <a:p>
            <a:pPr algn="ctr"/>
            <a:endParaRPr lang="fr-FR" sz="800" b="1" dirty="0">
              <a:solidFill>
                <a:schemeClr val="bg1"/>
              </a:solidFill>
            </a:endParaRPr>
          </a:p>
          <a:p>
            <a:endParaRPr lang="fr-FR" sz="1400" dirty="0">
              <a:solidFill>
                <a:schemeClr val="bg1"/>
              </a:solidFill>
            </a:endParaRPr>
          </a:p>
        </p:txBody>
      </p:sp>
      <p:pic>
        <p:nvPicPr>
          <p:cNvPr id="3" name="Image 2">
            <a:extLst>
              <a:ext uri="{FF2B5EF4-FFF2-40B4-BE49-F238E27FC236}">
                <a16:creationId xmlns:a16="http://schemas.microsoft.com/office/drawing/2014/main" id="{5B3E244D-C8A6-46C9-FB2C-C56AF279A17E}"/>
              </a:ext>
            </a:extLst>
          </p:cNvPr>
          <p:cNvPicPr>
            <a:picLocks noChangeAspect="1"/>
          </p:cNvPicPr>
          <p:nvPr/>
        </p:nvPicPr>
        <p:blipFill>
          <a:blip r:embed="rId2"/>
          <a:stretch>
            <a:fillRect/>
          </a:stretch>
        </p:blipFill>
        <p:spPr>
          <a:xfrm>
            <a:off x="2735671" y="5318915"/>
            <a:ext cx="1376078" cy="802712"/>
          </a:xfrm>
          <a:prstGeom prst="rect">
            <a:avLst/>
          </a:prstGeom>
        </p:spPr>
      </p:pic>
    </p:spTree>
    <p:extLst>
      <p:ext uri="{BB962C8B-B14F-4D97-AF65-F5344CB8AC3E}">
        <p14:creationId xmlns:p14="http://schemas.microsoft.com/office/powerpoint/2010/main" val="2140269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323768" y="1053876"/>
            <a:ext cx="9356921" cy="4385816"/>
          </a:xfrm>
          <a:prstGeom prst="rect">
            <a:avLst/>
          </a:prstGeom>
          <a:noFill/>
        </p:spPr>
        <p:txBody>
          <a:bodyPr wrap="square" lIns="91440" tIns="45720" rIns="91440" bIns="45720" rtlCol="0" anchor="t">
            <a:spAutoFit/>
          </a:bodyPr>
          <a:lstStyle/>
          <a:p>
            <a:pPr algn="just"/>
            <a:r>
              <a:rPr lang="fr-FR" sz="2800" b="1" dirty="0">
                <a:solidFill>
                  <a:schemeClr val="accent6">
                    <a:lumMod val="50000"/>
                  </a:schemeClr>
                </a:solidFill>
              </a:rPr>
              <a:t>Plusieurs constats :</a:t>
            </a:r>
          </a:p>
          <a:p>
            <a:pPr algn="just"/>
            <a:endParaRPr lang="fr-FR" sz="900" b="1" i="1" dirty="0"/>
          </a:p>
          <a:p>
            <a:pPr marL="342900" indent="-342900" algn="just">
              <a:buFont typeface="Wingdings" panose="05000000000000000000" pitchFamily="2" charset="2"/>
              <a:buChar char="ü"/>
            </a:pPr>
            <a:r>
              <a:rPr lang="fr-FR" sz="2200" i="1" dirty="0"/>
              <a:t>La commande d’ANCV est faite après exploitation d’un listing RH ;</a:t>
            </a:r>
          </a:p>
          <a:p>
            <a:pPr marL="342900" indent="-342900" algn="just">
              <a:buFont typeface="Wingdings" panose="05000000000000000000" pitchFamily="2" charset="2"/>
              <a:buChar char="ü"/>
            </a:pPr>
            <a:r>
              <a:rPr lang="fr-FR" sz="2200" i="1" dirty="0"/>
              <a:t>Le budget "chèques-vacances" représente une part non négligeable du budget ASC annuel du CSE (quasiment la moitié) ; le fait de devoir payer à la commande nécessite de préserver un important fond de roulement ;</a:t>
            </a:r>
          </a:p>
          <a:p>
            <a:pPr marL="342900" indent="-342900" algn="just">
              <a:buFont typeface="Wingdings" panose="05000000000000000000" pitchFamily="2" charset="2"/>
              <a:buChar char="ü"/>
            </a:pPr>
            <a:r>
              <a:rPr lang="fr-FR" sz="2200" i="1" dirty="0"/>
              <a:t>Il s'agit d'un avantage largement attendu par les salariés ;</a:t>
            </a:r>
          </a:p>
          <a:p>
            <a:pPr marL="342900" indent="-342900" algn="just">
              <a:buFont typeface="Wingdings" panose="05000000000000000000" pitchFamily="2" charset="2"/>
              <a:buChar char="ü"/>
            </a:pPr>
            <a:r>
              <a:rPr lang="fr-FR" sz="2200" i="1" dirty="0"/>
              <a:t>En 2024, la distribution des ANCV papier est intervenue entre le 27 et le 30 mai sur tous les sites de la CAF du Pas-de-Calais ;</a:t>
            </a:r>
          </a:p>
          <a:p>
            <a:pPr marL="342900" indent="-342900" algn="just">
              <a:buFont typeface="Wingdings" panose="05000000000000000000" pitchFamily="2" charset="2"/>
              <a:buChar char="ü"/>
            </a:pPr>
            <a:r>
              <a:rPr lang="fr-FR" sz="2200" i="1" dirty="0"/>
              <a:t>Le CSE accepte en paiement les ANCV (papier uniquement) pour l'essentiel des activités qu'il propose (</a:t>
            </a:r>
            <a:r>
              <a:rPr lang="fr-FR" sz="2200" i="1" dirty="0" err="1"/>
              <a:t>Homair</a:t>
            </a:r>
            <a:r>
              <a:rPr lang="fr-FR" sz="2200" i="1" dirty="0"/>
              <a:t>-Tohapi / GOELIA / Facility by TUI / sorties organisées par le CSE) dès lors qu’il peut les utiliser pour payer les prestataires ; en effet, le Comité n'est pas habilité à les encaisser ; </a:t>
            </a:r>
            <a:endParaRPr lang="fr-FR" dirty="0"/>
          </a:p>
        </p:txBody>
      </p:sp>
    </p:spTree>
    <p:extLst>
      <p:ext uri="{BB962C8B-B14F-4D97-AF65-F5344CB8AC3E}">
        <p14:creationId xmlns:p14="http://schemas.microsoft.com/office/powerpoint/2010/main" val="3172543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360713" y="1284785"/>
            <a:ext cx="9356921" cy="5062924"/>
          </a:xfrm>
          <a:prstGeom prst="rect">
            <a:avLst/>
          </a:prstGeom>
          <a:noFill/>
        </p:spPr>
        <p:txBody>
          <a:bodyPr wrap="square" lIns="91440" tIns="45720" rIns="91440" bIns="45720" rtlCol="0" anchor="t">
            <a:spAutoFit/>
          </a:bodyPr>
          <a:lstStyle/>
          <a:p>
            <a:pPr algn="just"/>
            <a:r>
              <a:rPr lang="fr-FR" sz="2800" b="1" dirty="0">
                <a:solidFill>
                  <a:schemeClr val="accent6">
                    <a:lumMod val="50000"/>
                  </a:schemeClr>
                </a:solidFill>
              </a:rPr>
              <a:t>Plusieurs constats :</a:t>
            </a:r>
            <a:endParaRPr lang="en-US" sz="2800" dirty="0">
              <a:solidFill>
                <a:schemeClr val="accent6">
                  <a:lumMod val="50000"/>
                </a:schemeClr>
              </a:solidFill>
            </a:endParaRPr>
          </a:p>
          <a:p>
            <a:pPr algn="just"/>
            <a:endParaRPr lang="fr-FR" sz="900" b="1" i="1" dirty="0"/>
          </a:p>
          <a:p>
            <a:pPr marL="342900" indent="-342900" algn="just">
              <a:buFont typeface="Wingdings,Sans-Serif" panose="05000000000000000000" pitchFamily="2" charset="2"/>
              <a:buChar char="ü"/>
            </a:pPr>
            <a:r>
              <a:rPr lang="fr-FR" sz="2200" i="1" dirty="0"/>
              <a:t>Un grand nombre d’agents utilise les chèques vacances pour payer les sorties organisées par le CSE et/ou leurs vacances quand la réservation est effectuée auprès d’un partenaire avec gestion par le CSE (GOELIA, TUI, CAPFUN, </a:t>
            </a:r>
            <a:r>
              <a:rPr lang="fr-FR" sz="2200" i="1" dirty="0" err="1"/>
              <a:t>Homair</a:t>
            </a:r>
            <a:r>
              <a:rPr lang="fr-FR" sz="2200" i="1" dirty="0"/>
              <a:t>-Tohapi) ; un traçage fin de ces valeurs (entrées / sorties) est effectué depuis la mise en place du CSE ;</a:t>
            </a:r>
            <a:endParaRPr lang="fr-FR" sz="2200" dirty="0"/>
          </a:p>
          <a:p>
            <a:pPr marL="342900" indent="-342900" algn="just">
              <a:buFont typeface="Wingdings,Sans-Serif" panose="05000000000000000000" pitchFamily="2" charset="2"/>
              <a:buChar char="ü"/>
            </a:pPr>
            <a:r>
              <a:rPr lang="fr-FR" sz="2200" i="1" dirty="0"/>
              <a:t>La validité des chèques vacances est de 2 ans plus l'année d'émission ; les  Millésimes 2024 sont donc valables jusqu'au 31/12/2026 ;</a:t>
            </a:r>
            <a:endParaRPr lang="en-US" sz="2200" dirty="0"/>
          </a:p>
          <a:p>
            <a:pPr marL="342900" indent="-342900" algn="just">
              <a:buFont typeface="Wingdings" panose="05000000000000000000" pitchFamily="2" charset="2"/>
              <a:buChar char="ü"/>
            </a:pPr>
            <a:r>
              <a:rPr lang="fr-FR" sz="2200" i="1" dirty="0"/>
              <a:t>Le délai entre la commande et la disponibilité des ANCV est fortement raccourci quand il s'agit d'ANCV CONNECT (cette année, ces derniers étaient disponibles à partir du 10 mai 2024 dès lors que le compte était déjà créé) ;</a:t>
            </a:r>
            <a:endParaRPr lang="fr-FR" dirty="0"/>
          </a:p>
          <a:p>
            <a:pPr marL="342900" indent="-342900" algn="just">
              <a:buFont typeface="Wingdings" panose="05000000000000000000" pitchFamily="2" charset="2"/>
              <a:buChar char="ü"/>
            </a:pPr>
            <a:r>
              <a:rPr lang="fr-FR" sz="2200" i="1" dirty="0"/>
              <a:t>En 2024, malgré l’augmentation constante du nombre d’enseignes acceptant les ANCV CONNECT, la grande majorité des agents continue à préférer le modèle papier ;</a:t>
            </a:r>
          </a:p>
        </p:txBody>
      </p:sp>
    </p:spTree>
    <p:extLst>
      <p:ext uri="{BB962C8B-B14F-4D97-AF65-F5344CB8AC3E}">
        <p14:creationId xmlns:p14="http://schemas.microsoft.com/office/powerpoint/2010/main" val="2106569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130000"/>
                <a:satMod val="150000"/>
                <a:lumMod val="112000"/>
              </a:schemeClr>
            </a:gs>
            <a:gs pos="100000">
              <a:schemeClr val="bg2">
                <a:shade val="92000"/>
                <a:satMod val="140000"/>
                <a:lumMod val="110000"/>
              </a:schemeClr>
            </a:gs>
          </a:gsLst>
          <a:lin ang="5400000" scaled="0"/>
        </a:gradFill>
        <a:effectLst/>
      </p:bgPr>
    </p:bg>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9A0F0AC6-A89F-416B-9FA4-48E664065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218D7DD0-110F-43F3-A7E4-B51873CBF1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Rectangle 23">
            <a:extLst>
              <a:ext uri="{FF2B5EF4-FFF2-40B4-BE49-F238E27FC236}">
                <a16:creationId xmlns:a16="http://schemas.microsoft.com/office/drawing/2014/main" id="{5D1C0F6D-5AB0-457D-A2E5-4B8E77E390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D56A97F-536A-4D70-BE3C-46ED7477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D0D0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C8F27DD5-AB09-4348-AEAE-38DD5BF3B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284159"/>
          </a:xfrm>
          <a:prstGeom prst="rect">
            <a:avLst/>
          </a:prstGeom>
          <a:ln>
            <a:noFill/>
          </a:ln>
          <a:effectLst>
            <a:outerShdw blurRad="889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1D85C8A8-8558-1525-44EF-10CA388B676A}"/>
              </a:ext>
            </a:extLst>
          </p:cNvPr>
          <p:cNvSpPr txBox="1"/>
          <p:nvPr/>
        </p:nvSpPr>
        <p:spPr>
          <a:xfrm>
            <a:off x="862148" y="887306"/>
            <a:ext cx="10781212" cy="3736945"/>
          </a:xfrm>
          <a:prstGeom prst="rect">
            <a:avLst/>
          </a:prstGeom>
        </p:spPr>
        <p:txBody>
          <a:bodyPr vert="horz" lIns="91440" tIns="45720" rIns="91440" bIns="45720" rtlCol="0">
            <a:normAutofit/>
          </a:bodyPr>
          <a:lstStyle/>
          <a:p>
            <a:pPr defTabSz="914400">
              <a:lnSpc>
                <a:spcPct val="120000"/>
              </a:lnSpc>
              <a:spcAft>
                <a:spcPts val="600"/>
              </a:spcAft>
              <a:buClr>
                <a:schemeClr val="tx1"/>
              </a:buClr>
            </a:pPr>
            <a:r>
              <a:rPr lang="en-US" sz="2400" b="1" cap="all" dirty="0"/>
              <a:t>			</a:t>
            </a:r>
            <a:r>
              <a:rPr lang="en-US" sz="2400" b="1" cap="all" dirty="0">
                <a:solidFill>
                  <a:srgbClr val="002060"/>
                </a:solidFill>
              </a:rPr>
              <a:t>CONTENU DU RAPPORT :</a:t>
            </a:r>
            <a:endParaRPr lang="en-US" b="1" cap="all" dirty="0"/>
          </a:p>
          <a:p>
            <a:pPr marL="400050" indent="-285750" algn="just" defTabSz="914400">
              <a:lnSpc>
                <a:spcPct val="120000"/>
              </a:lnSpc>
              <a:spcAft>
                <a:spcPts val="600"/>
              </a:spcAft>
              <a:buClr>
                <a:schemeClr val="tx1"/>
              </a:buClr>
              <a:buFont typeface="Wingdings" panose="05000000000000000000" pitchFamily="2" charset="2"/>
              <a:buChar char="v"/>
            </a:pPr>
            <a:r>
              <a:rPr lang="en-US" sz="2400" dirty="0"/>
              <a:t> </a:t>
            </a:r>
            <a:r>
              <a:rPr lang="en-US" sz="2400" dirty="0" err="1"/>
              <a:t>Informations</a:t>
            </a:r>
            <a:r>
              <a:rPr lang="en-US" sz="2400" dirty="0"/>
              <a:t> relatives à </a:t>
            </a:r>
            <a:r>
              <a:rPr lang="en-US" sz="2400" dirty="0" err="1"/>
              <a:t>l’organisation</a:t>
            </a:r>
            <a:r>
              <a:rPr lang="en-US" sz="2400" dirty="0"/>
              <a:t> interne du CSE </a:t>
            </a:r>
            <a:r>
              <a:rPr lang="en-US" b="1" cap="all" dirty="0"/>
              <a:t>;</a:t>
            </a:r>
          </a:p>
          <a:p>
            <a:pPr marL="400050" indent="-285750" algn="just" defTabSz="914400">
              <a:lnSpc>
                <a:spcPct val="120000"/>
              </a:lnSpc>
              <a:spcAft>
                <a:spcPts val="600"/>
              </a:spcAft>
              <a:buClr>
                <a:schemeClr val="tx1"/>
              </a:buClr>
              <a:buFont typeface="Wingdings" panose="05000000000000000000" pitchFamily="2" charset="2"/>
              <a:buChar char="v"/>
            </a:pPr>
            <a:r>
              <a:rPr lang="en-US" sz="2400" dirty="0" err="1"/>
              <a:t>Utilisation</a:t>
            </a:r>
            <a:r>
              <a:rPr lang="en-US" sz="2400" dirty="0"/>
              <a:t> du budget de </a:t>
            </a:r>
            <a:r>
              <a:rPr lang="en-US" sz="2400" dirty="0" err="1"/>
              <a:t>fonctionnement</a:t>
            </a:r>
            <a:r>
              <a:rPr lang="en-US" sz="2400" dirty="0"/>
              <a:t> (</a:t>
            </a:r>
            <a:r>
              <a:rPr lang="en-US" sz="2400" dirty="0" err="1"/>
              <a:t>ou</a:t>
            </a:r>
            <a:r>
              <a:rPr lang="en-US" sz="2400" dirty="0"/>
              <a:t> Attributions </a:t>
            </a:r>
            <a:r>
              <a:rPr lang="en-US" sz="2400" dirty="0" err="1"/>
              <a:t>économiques</a:t>
            </a:r>
            <a:r>
              <a:rPr lang="en-US" sz="2400" dirty="0"/>
              <a:t> &amp; </a:t>
            </a:r>
            <a:r>
              <a:rPr lang="en-US" sz="2400" dirty="0" err="1"/>
              <a:t>Professionnelles</a:t>
            </a:r>
            <a:r>
              <a:rPr lang="en-US" sz="2400" dirty="0"/>
              <a:t> - AEP) </a:t>
            </a:r>
            <a:r>
              <a:rPr lang="en-US" b="1" cap="all" dirty="0"/>
              <a:t>;</a:t>
            </a:r>
          </a:p>
          <a:p>
            <a:pPr marL="400050" indent="-285750" algn="just" defTabSz="914400">
              <a:lnSpc>
                <a:spcPct val="120000"/>
              </a:lnSpc>
              <a:spcAft>
                <a:spcPts val="600"/>
              </a:spcAft>
              <a:buClr>
                <a:schemeClr val="tx1"/>
              </a:buClr>
              <a:buFont typeface="Wingdings" panose="05000000000000000000" pitchFamily="2" charset="2"/>
              <a:buChar char="v"/>
            </a:pPr>
            <a:r>
              <a:rPr lang="en-US" sz="2400" dirty="0" err="1"/>
              <a:t>Utilisation</a:t>
            </a:r>
            <a:r>
              <a:rPr lang="en-US" sz="2400" dirty="0"/>
              <a:t> des </a:t>
            </a:r>
            <a:r>
              <a:rPr lang="en-US" sz="2400" dirty="0" err="1"/>
              <a:t>ressources</a:t>
            </a:r>
            <a:r>
              <a:rPr lang="en-US" sz="2400" dirty="0"/>
              <a:t> </a:t>
            </a:r>
            <a:r>
              <a:rPr lang="en-US" sz="2400" dirty="0" err="1"/>
              <a:t>liées</a:t>
            </a:r>
            <a:r>
              <a:rPr lang="en-US" sz="2400" dirty="0"/>
              <a:t> aux </a:t>
            </a:r>
            <a:r>
              <a:rPr lang="en-US" sz="2400" dirty="0" err="1"/>
              <a:t>Activités</a:t>
            </a:r>
            <a:r>
              <a:rPr lang="en-US" sz="2400" dirty="0"/>
              <a:t> </a:t>
            </a:r>
            <a:r>
              <a:rPr lang="en-US" sz="2400" dirty="0" err="1"/>
              <a:t>sociales</a:t>
            </a:r>
            <a:r>
              <a:rPr lang="en-US" sz="2400" dirty="0"/>
              <a:t> &amp; </a:t>
            </a:r>
            <a:r>
              <a:rPr lang="en-US" sz="2400" dirty="0" err="1"/>
              <a:t>Culturelles</a:t>
            </a:r>
            <a:r>
              <a:rPr lang="en-US" sz="2400" dirty="0"/>
              <a:t> (budget ASC) ;</a:t>
            </a:r>
          </a:p>
          <a:p>
            <a:pPr marL="400050" indent="-285750" algn="just" defTabSz="914400">
              <a:lnSpc>
                <a:spcPct val="120000"/>
              </a:lnSpc>
              <a:spcAft>
                <a:spcPts val="600"/>
              </a:spcAft>
              <a:buClr>
                <a:schemeClr val="tx1"/>
              </a:buClr>
              <a:buFont typeface="Wingdings" panose="05000000000000000000" pitchFamily="2" charset="2"/>
              <a:buChar char="v"/>
            </a:pPr>
            <a:r>
              <a:rPr lang="en-US" sz="2400" dirty="0"/>
              <a:t>Les actions du CSE </a:t>
            </a:r>
            <a:r>
              <a:rPr lang="en-US" sz="2400" dirty="0" err="1"/>
              <a:t>en</a:t>
            </a:r>
            <a:r>
              <a:rPr lang="en-US" sz="2400" dirty="0"/>
              <a:t> </a:t>
            </a:r>
            <a:r>
              <a:rPr lang="en-US" sz="2400" dirty="0" err="1"/>
              <a:t>faveur</a:t>
            </a:r>
            <a:r>
              <a:rPr lang="en-US" sz="2400" dirty="0"/>
              <a:t> des agents et sans impact sur les budgets ;</a:t>
            </a:r>
          </a:p>
          <a:p>
            <a:pPr marL="400050" indent="-285750" algn="just" defTabSz="914400">
              <a:lnSpc>
                <a:spcPct val="120000"/>
              </a:lnSpc>
              <a:spcAft>
                <a:spcPts val="600"/>
              </a:spcAft>
              <a:buClr>
                <a:schemeClr val="tx1"/>
              </a:buClr>
              <a:buFont typeface="Wingdings" panose="05000000000000000000" pitchFamily="2" charset="2"/>
              <a:buChar char="v"/>
            </a:pPr>
            <a:r>
              <a:rPr lang="en-US" sz="2400" dirty="0" err="1"/>
              <a:t>Rôle</a:t>
            </a:r>
            <a:r>
              <a:rPr lang="en-US" sz="2400" dirty="0"/>
              <a:t> </a:t>
            </a:r>
            <a:r>
              <a:rPr lang="en-US" sz="2400" dirty="0" err="1"/>
              <a:t>économique</a:t>
            </a:r>
            <a:r>
              <a:rPr lang="en-US" sz="2400" dirty="0"/>
              <a:t> du CSE : </a:t>
            </a:r>
            <a:r>
              <a:rPr lang="en-US" sz="2400" dirty="0" err="1"/>
              <a:t>avis</a:t>
            </a:r>
            <a:r>
              <a:rPr lang="en-US" sz="2400" dirty="0"/>
              <a:t> </a:t>
            </a:r>
            <a:r>
              <a:rPr lang="en-US" sz="2400" dirty="0" err="1"/>
              <a:t>rendus</a:t>
            </a:r>
            <a:r>
              <a:rPr lang="en-US" sz="2400" dirty="0"/>
              <a:t> par le CSE.</a:t>
            </a:r>
          </a:p>
          <a:p>
            <a:pPr indent="-228600" defTabSz="914400">
              <a:lnSpc>
                <a:spcPct val="120000"/>
              </a:lnSpc>
              <a:spcAft>
                <a:spcPts val="600"/>
              </a:spcAft>
              <a:buClr>
                <a:schemeClr val="tx1"/>
              </a:buClr>
              <a:buFont typeface="Arial" panose="020B0604020202020204" pitchFamily="34" charset="0"/>
              <a:buChar char="•"/>
            </a:pPr>
            <a:endParaRPr lang="en-US" i="1" cap="all" dirty="0"/>
          </a:p>
          <a:p>
            <a:pPr marL="342900" indent="-228600" defTabSz="914400">
              <a:lnSpc>
                <a:spcPct val="120000"/>
              </a:lnSpc>
              <a:spcAft>
                <a:spcPts val="600"/>
              </a:spcAft>
              <a:buClr>
                <a:schemeClr val="tx1"/>
              </a:buClr>
              <a:buFont typeface="Arial" panose="020B0604020202020204" pitchFamily="34" charset="0"/>
              <a:buChar char="•"/>
            </a:pPr>
            <a:endParaRPr lang="en-US" i="1" cap="all" dirty="0"/>
          </a:p>
          <a:p>
            <a:pPr marL="342900" indent="-228600" defTabSz="914400">
              <a:lnSpc>
                <a:spcPct val="120000"/>
              </a:lnSpc>
              <a:spcAft>
                <a:spcPts val="600"/>
              </a:spcAft>
              <a:buClr>
                <a:schemeClr val="tx1"/>
              </a:buClr>
              <a:buFont typeface="Arial" panose="020B0604020202020204" pitchFamily="34" charset="0"/>
              <a:buChar char="•"/>
            </a:pPr>
            <a:endParaRPr lang="en-US" i="1" cap="all" dirty="0"/>
          </a:p>
          <a:p>
            <a:pPr indent="-228600" defTabSz="914400">
              <a:lnSpc>
                <a:spcPct val="120000"/>
              </a:lnSpc>
              <a:spcAft>
                <a:spcPts val="600"/>
              </a:spcAft>
              <a:buClr>
                <a:schemeClr val="tx1"/>
              </a:buClr>
              <a:buFont typeface="Arial" panose="020B0604020202020204" pitchFamily="34" charset="0"/>
              <a:buChar char="•"/>
            </a:pPr>
            <a:endParaRPr lang="en-US" cap="all" dirty="0"/>
          </a:p>
        </p:txBody>
      </p:sp>
      <p:pic>
        <p:nvPicPr>
          <p:cNvPr id="30" name="Picture 29">
            <a:extLst>
              <a:ext uri="{FF2B5EF4-FFF2-40B4-BE49-F238E27FC236}">
                <a16:creationId xmlns:a16="http://schemas.microsoft.com/office/drawing/2014/main" id="{522BA091-022A-4EB4-BBA0-0309BF5F91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79187"/>
          <a:stretch/>
        </p:blipFill>
        <p:spPr>
          <a:xfrm>
            <a:off x="0" y="5430644"/>
            <a:ext cx="12192000" cy="1427356"/>
          </a:xfrm>
          <a:prstGeom prst="rect">
            <a:avLst/>
          </a:prstGeom>
        </p:spPr>
      </p:pic>
    </p:spTree>
    <p:extLst>
      <p:ext uri="{BB962C8B-B14F-4D97-AF65-F5344CB8AC3E}">
        <p14:creationId xmlns:p14="http://schemas.microsoft.com/office/powerpoint/2010/main" val="343965469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58CC510-60AF-9E23-B144-7CB091631A3E}"/>
              </a:ext>
            </a:extLst>
          </p:cNvPr>
          <p:cNvSpPr txBox="1"/>
          <p:nvPr/>
        </p:nvSpPr>
        <p:spPr>
          <a:xfrm>
            <a:off x="1297577" y="2035909"/>
            <a:ext cx="9814560" cy="3170099"/>
          </a:xfrm>
          <a:prstGeom prst="rect">
            <a:avLst/>
          </a:prstGeom>
          <a:noFill/>
        </p:spPr>
        <p:txBody>
          <a:bodyPr wrap="square" lIns="91440" tIns="45720" rIns="91440" bIns="45720" anchor="t">
            <a:spAutoFit/>
          </a:bodyPr>
          <a:lstStyle/>
          <a:p>
            <a:pPr marL="342900" indent="-342900" algn="just">
              <a:buFont typeface="Wingdings" panose="05000000000000000000" pitchFamily="2" charset="2"/>
              <a:buChar char="ü"/>
            </a:pPr>
            <a:r>
              <a:rPr lang="fr-FR" sz="2200" i="1" dirty="0">
                <a:latin typeface="TW Cen MT"/>
              </a:rPr>
              <a:t>En 2024, malgré l’augmentation constante du nombre d’enseignes acceptant les ANCV CONNECT, la grande majorité des agents continue à préférer le modèle papier ;</a:t>
            </a:r>
            <a:endParaRPr lang="en-US" dirty="0"/>
          </a:p>
          <a:p>
            <a:pPr marL="342900" indent="-342900" algn="just">
              <a:buFont typeface="Wingdings" panose="05000000000000000000" pitchFamily="2" charset="2"/>
              <a:buChar char="ü"/>
            </a:pPr>
            <a:r>
              <a:rPr lang="fr-FR" sz="2200" i="1" dirty="0"/>
              <a:t>Le choix d’ANCV CONNECT est souvent motivé par le fait de vouloir les utiliser pour régler les péages autoroutiers (plus de possibilité de payer en ANCV papier).</a:t>
            </a:r>
            <a:endParaRPr lang="fr-FR" sz="2200"/>
          </a:p>
          <a:p>
            <a:pPr algn="just"/>
            <a:endParaRPr lang="fr-FR" i="1" dirty="0"/>
          </a:p>
          <a:p>
            <a:pPr algn="just"/>
            <a:endParaRPr lang="fr-FR" sz="1800" i="1" dirty="0">
              <a:solidFill>
                <a:schemeClr val="accent4">
                  <a:lumMod val="75000"/>
                </a:schemeClr>
              </a:solidFill>
            </a:endParaRPr>
          </a:p>
          <a:p>
            <a:pPr algn="just"/>
            <a:endParaRPr lang="fr-FR" i="1" dirty="0">
              <a:solidFill>
                <a:schemeClr val="accent4">
                  <a:lumMod val="75000"/>
                </a:schemeClr>
              </a:solidFill>
            </a:endParaRPr>
          </a:p>
          <a:p>
            <a:pPr algn="just"/>
            <a:r>
              <a:rPr lang="fr-FR" sz="1800" i="1" dirty="0">
                <a:solidFill>
                  <a:schemeClr val="accent6">
                    <a:lumMod val="50000"/>
                  </a:schemeClr>
                </a:solidFill>
              </a:rPr>
              <a:t>Ci-après, la répartition par domaine d’utilisation / le volume de consommation par région des ANCV millésime </a:t>
            </a:r>
            <a:r>
              <a:rPr lang="fr-FR" i="1" dirty="0">
                <a:solidFill>
                  <a:schemeClr val="accent6">
                    <a:lumMod val="50000"/>
                  </a:schemeClr>
                </a:solidFill>
              </a:rPr>
              <a:t>2024</a:t>
            </a:r>
            <a:r>
              <a:rPr lang="fr-FR" sz="1800" i="1" dirty="0">
                <a:solidFill>
                  <a:schemeClr val="accent6">
                    <a:lumMod val="50000"/>
                  </a:schemeClr>
                </a:solidFill>
              </a:rPr>
              <a:t>.</a:t>
            </a:r>
          </a:p>
        </p:txBody>
      </p:sp>
    </p:spTree>
    <p:extLst>
      <p:ext uri="{BB962C8B-B14F-4D97-AF65-F5344CB8AC3E}">
        <p14:creationId xmlns:p14="http://schemas.microsoft.com/office/powerpoint/2010/main" val="1026924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E8004-366A-E362-5126-7AD884136FA1}"/>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D5606AB0-6AF9-2DF5-AF4F-B98A58DF8CB1}"/>
              </a:ext>
            </a:extLst>
          </p:cNvPr>
          <p:cNvSpPr>
            <a:spLocks noGrp="1"/>
          </p:cNvSpPr>
          <p:nvPr>
            <p:ph type="title"/>
          </p:nvPr>
        </p:nvSpPr>
        <p:spPr>
          <a:xfrm>
            <a:off x="995264" y="330311"/>
            <a:ext cx="10351752" cy="767338"/>
          </a:xfrm>
        </p:spPr>
        <p:txBody>
          <a:bodyPr>
            <a:normAutofit fontScale="90000"/>
          </a:bodyPr>
          <a:lstStyle/>
          <a:p>
            <a:r>
              <a:rPr lang="fr-FR" sz="5400" b="1" dirty="0"/>
              <a:t>LES ANCV CLASSIQUES</a:t>
            </a:r>
          </a:p>
        </p:txBody>
      </p:sp>
      <p:pic>
        <p:nvPicPr>
          <p:cNvPr id="5" name="Picture 4">
            <a:extLst>
              <a:ext uri="{FF2B5EF4-FFF2-40B4-BE49-F238E27FC236}">
                <a16:creationId xmlns:a16="http://schemas.microsoft.com/office/drawing/2014/main" id="{23ED9419-4CA6-A620-A9D1-A0A3841FDB68}"/>
              </a:ext>
            </a:extLst>
          </p:cNvPr>
          <p:cNvPicPr>
            <a:picLocks noChangeAspect="1"/>
          </p:cNvPicPr>
          <p:nvPr/>
        </p:nvPicPr>
        <p:blipFill>
          <a:blip r:embed="rId2"/>
          <a:stretch>
            <a:fillRect/>
          </a:stretch>
        </p:blipFill>
        <p:spPr>
          <a:xfrm>
            <a:off x="2405063" y="2024063"/>
            <a:ext cx="7381875" cy="2809875"/>
          </a:xfrm>
          <a:prstGeom prst="rect">
            <a:avLst/>
          </a:prstGeom>
        </p:spPr>
      </p:pic>
    </p:spTree>
    <p:extLst>
      <p:ext uri="{BB962C8B-B14F-4D97-AF65-F5344CB8AC3E}">
        <p14:creationId xmlns:p14="http://schemas.microsoft.com/office/powerpoint/2010/main" val="2667096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D6E27-5C57-035D-9B55-BA8C65320D5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5D93F97-EAD9-2219-6245-9952F8CA5AED}"/>
              </a:ext>
            </a:extLst>
          </p:cNvPr>
          <p:cNvSpPr>
            <a:spLocks noGrp="1"/>
          </p:cNvSpPr>
          <p:nvPr>
            <p:ph type="title"/>
          </p:nvPr>
        </p:nvSpPr>
        <p:spPr>
          <a:xfrm>
            <a:off x="1024571" y="955542"/>
            <a:ext cx="6444060" cy="767338"/>
          </a:xfrm>
        </p:spPr>
        <p:txBody>
          <a:bodyPr>
            <a:normAutofit fontScale="90000"/>
          </a:bodyPr>
          <a:lstStyle/>
          <a:p>
            <a:r>
              <a:rPr lang="fr-FR" sz="5400" b="1" dirty="0"/>
              <a:t>LES ANCV CLASSIQUES</a:t>
            </a:r>
          </a:p>
        </p:txBody>
      </p:sp>
      <p:pic>
        <p:nvPicPr>
          <p:cNvPr id="3" name="Picture 2">
            <a:extLst>
              <a:ext uri="{FF2B5EF4-FFF2-40B4-BE49-F238E27FC236}">
                <a16:creationId xmlns:a16="http://schemas.microsoft.com/office/drawing/2014/main" id="{8FB85567-2AC6-1AFC-26BA-1C91E384F94E}"/>
              </a:ext>
            </a:extLst>
          </p:cNvPr>
          <p:cNvPicPr>
            <a:picLocks noChangeAspect="1"/>
          </p:cNvPicPr>
          <p:nvPr/>
        </p:nvPicPr>
        <p:blipFill>
          <a:blip r:embed="rId2"/>
          <a:stretch>
            <a:fillRect/>
          </a:stretch>
        </p:blipFill>
        <p:spPr>
          <a:xfrm>
            <a:off x="381856" y="2736729"/>
            <a:ext cx="7227521" cy="2771775"/>
          </a:xfrm>
          <a:prstGeom prst="rect">
            <a:avLst/>
          </a:prstGeom>
        </p:spPr>
      </p:pic>
      <p:pic>
        <p:nvPicPr>
          <p:cNvPr id="5" name="Picture 4">
            <a:extLst>
              <a:ext uri="{FF2B5EF4-FFF2-40B4-BE49-F238E27FC236}">
                <a16:creationId xmlns:a16="http://schemas.microsoft.com/office/drawing/2014/main" id="{6CFBF388-2976-20CE-EE21-0071326E8DCD}"/>
              </a:ext>
            </a:extLst>
          </p:cNvPr>
          <p:cNvPicPr>
            <a:picLocks noChangeAspect="1"/>
          </p:cNvPicPr>
          <p:nvPr/>
        </p:nvPicPr>
        <p:blipFill>
          <a:blip r:embed="rId3"/>
          <a:stretch>
            <a:fillRect/>
          </a:stretch>
        </p:blipFill>
        <p:spPr>
          <a:xfrm>
            <a:off x="7840663" y="1541097"/>
            <a:ext cx="3876675" cy="2857500"/>
          </a:xfrm>
          <a:prstGeom prst="rect">
            <a:avLst/>
          </a:prstGeom>
        </p:spPr>
      </p:pic>
    </p:spTree>
    <p:extLst>
      <p:ext uri="{BB962C8B-B14F-4D97-AF65-F5344CB8AC3E}">
        <p14:creationId xmlns:p14="http://schemas.microsoft.com/office/powerpoint/2010/main" val="2654790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0D1C8-DFE7-D9A0-ED3F-361FB85880C4}"/>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0A641AF9-4536-CF09-4C0B-A972EAAB92F3}"/>
              </a:ext>
            </a:extLst>
          </p:cNvPr>
          <p:cNvSpPr>
            <a:spLocks noGrp="1"/>
          </p:cNvSpPr>
          <p:nvPr>
            <p:ph type="title"/>
          </p:nvPr>
        </p:nvSpPr>
        <p:spPr>
          <a:xfrm>
            <a:off x="995264" y="330311"/>
            <a:ext cx="10351752" cy="767338"/>
          </a:xfrm>
        </p:spPr>
        <p:txBody>
          <a:bodyPr>
            <a:normAutofit fontScale="90000"/>
          </a:bodyPr>
          <a:lstStyle/>
          <a:p>
            <a:r>
              <a:rPr lang="fr-FR" sz="5400" b="1" dirty="0"/>
              <a:t>LES ANCV CLASSIQUES</a:t>
            </a:r>
          </a:p>
        </p:txBody>
      </p:sp>
      <p:pic>
        <p:nvPicPr>
          <p:cNvPr id="2" name="Picture 1">
            <a:extLst>
              <a:ext uri="{FF2B5EF4-FFF2-40B4-BE49-F238E27FC236}">
                <a16:creationId xmlns:a16="http://schemas.microsoft.com/office/drawing/2014/main" id="{0FA05597-8807-C58F-E80C-6E3D515EB491}"/>
              </a:ext>
            </a:extLst>
          </p:cNvPr>
          <p:cNvPicPr>
            <a:picLocks noChangeAspect="1"/>
          </p:cNvPicPr>
          <p:nvPr/>
        </p:nvPicPr>
        <p:blipFill>
          <a:blip r:embed="rId2"/>
          <a:stretch>
            <a:fillRect/>
          </a:stretch>
        </p:blipFill>
        <p:spPr>
          <a:xfrm>
            <a:off x="6286746" y="1096964"/>
            <a:ext cx="4610587" cy="4839919"/>
          </a:xfrm>
          <a:prstGeom prst="rect">
            <a:avLst/>
          </a:prstGeom>
        </p:spPr>
      </p:pic>
      <p:sp>
        <p:nvSpPr>
          <p:cNvPr id="3" name="TextBox 2">
            <a:extLst>
              <a:ext uri="{FF2B5EF4-FFF2-40B4-BE49-F238E27FC236}">
                <a16:creationId xmlns:a16="http://schemas.microsoft.com/office/drawing/2014/main" id="{F8B21AD6-8F30-4CFC-2190-F56D5471D60A}"/>
              </a:ext>
            </a:extLst>
          </p:cNvPr>
          <p:cNvSpPr txBox="1"/>
          <p:nvPr/>
        </p:nvSpPr>
        <p:spPr>
          <a:xfrm>
            <a:off x="825107" y="2430184"/>
            <a:ext cx="469704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002060"/>
                </a:solidFill>
              </a:rPr>
              <a:t>TOP 10 TOUS DOMAINES D'ACTIVITES :</a:t>
            </a:r>
          </a:p>
        </p:txBody>
      </p:sp>
    </p:spTree>
    <p:extLst>
      <p:ext uri="{BB962C8B-B14F-4D97-AF65-F5344CB8AC3E}">
        <p14:creationId xmlns:p14="http://schemas.microsoft.com/office/powerpoint/2010/main" val="3209822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EB0DF-D121-6754-B082-D7FA6CD8958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6F322516-EDCC-3430-9DF9-B60F377F85D4}"/>
              </a:ext>
            </a:extLst>
          </p:cNvPr>
          <p:cNvSpPr>
            <a:spLocks noGrp="1"/>
          </p:cNvSpPr>
          <p:nvPr>
            <p:ph type="title"/>
          </p:nvPr>
        </p:nvSpPr>
        <p:spPr>
          <a:xfrm>
            <a:off x="995264" y="330311"/>
            <a:ext cx="10351752" cy="767338"/>
          </a:xfrm>
        </p:spPr>
        <p:txBody>
          <a:bodyPr>
            <a:normAutofit fontScale="90000"/>
          </a:bodyPr>
          <a:lstStyle/>
          <a:p>
            <a:r>
              <a:rPr lang="fr-FR" sz="5400" b="1" dirty="0"/>
              <a:t>LES ANCV CONNECT</a:t>
            </a:r>
          </a:p>
        </p:txBody>
      </p:sp>
      <p:pic>
        <p:nvPicPr>
          <p:cNvPr id="2" name="Picture 1">
            <a:extLst>
              <a:ext uri="{FF2B5EF4-FFF2-40B4-BE49-F238E27FC236}">
                <a16:creationId xmlns:a16="http://schemas.microsoft.com/office/drawing/2014/main" id="{6C044309-67BD-DD92-975A-457087428B78}"/>
              </a:ext>
            </a:extLst>
          </p:cNvPr>
          <p:cNvPicPr>
            <a:picLocks noChangeAspect="1"/>
          </p:cNvPicPr>
          <p:nvPr/>
        </p:nvPicPr>
        <p:blipFill>
          <a:blip r:embed="rId2"/>
          <a:stretch>
            <a:fillRect/>
          </a:stretch>
        </p:blipFill>
        <p:spPr>
          <a:xfrm>
            <a:off x="2357438" y="2152650"/>
            <a:ext cx="7477125" cy="2552700"/>
          </a:xfrm>
          <a:prstGeom prst="rect">
            <a:avLst/>
          </a:prstGeom>
        </p:spPr>
      </p:pic>
    </p:spTree>
    <p:extLst>
      <p:ext uri="{BB962C8B-B14F-4D97-AF65-F5344CB8AC3E}">
        <p14:creationId xmlns:p14="http://schemas.microsoft.com/office/powerpoint/2010/main" val="2430725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6D8FD-444C-12E2-DE33-2289D04AB23D}"/>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A31CBE02-7A64-27AC-B52D-0ABC460AD027}"/>
              </a:ext>
            </a:extLst>
          </p:cNvPr>
          <p:cNvSpPr>
            <a:spLocks noGrp="1"/>
          </p:cNvSpPr>
          <p:nvPr>
            <p:ph type="title"/>
          </p:nvPr>
        </p:nvSpPr>
        <p:spPr>
          <a:xfrm>
            <a:off x="995264" y="330311"/>
            <a:ext cx="10351752" cy="767338"/>
          </a:xfrm>
        </p:spPr>
        <p:txBody>
          <a:bodyPr>
            <a:normAutofit fontScale="90000"/>
          </a:bodyPr>
          <a:lstStyle/>
          <a:p>
            <a:r>
              <a:rPr lang="fr-FR" sz="5400" b="1" dirty="0"/>
              <a:t>LES ANCV CONNECT</a:t>
            </a:r>
          </a:p>
        </p:txBody>
      </p:sp>
      <p:pic>
        <p:nvPicPr>
          <p:cNvPr id="2" name="Picture 1">
            <a:extLst>
              <a:ext uri="{FF2B5EF4-FFF2-40B4-BE49-F238E27FC236}">
                <a16:creationId xmlns:a16="http://schemas.microsoft.com/office/drawing/2014/main" id="{CECE93A7-E0FD-DCCD-11C4-E2581009AEC5}"/>
              </a:ext>
            </a:extLst>
          </p:cNvPr>
          <p:cNvPicPr>
            <a:picLocks noChangeAspect="1"/>
          </p:cNvPicPr>
          <p:nvPr/>
        </p:nvPicPr>
        <p:blipFill>
          <a:blip r:embed="rId2"/>
          <a:stretch>
            <a:fillRect/>
          </a:stretch>
        </p:blipFill>
        <p:spPr>
          <a:xfrm>
            <a:off x="797169" y="2829902"/>
            <a:ext cx="7315200" cy="2800350"/>
          </a:xfrm>
          <a:prstGeom prst="rect">
            <a:avLst/>
          </a:prstGeom>
        </p:spPr>
      </p:pic>
      <p:pic>
        <p:nvPicPr>
          <p:cNvPr id="3" name="Picture 2">
            <a:extLst>
              <a:ext uri="{FF2B5EF4-FFF2-40B4-BE49-F238E27FC236}">
                <a16:creationId xmlns:a16="http://schemas.microsoft.com/office/drawing/2014/main" id="{C363BDCE-121D-98B7-417A-EF35861278F9}"/>
              </a:ext>
            </a:extLst>
          </p:cNvPr>
          <p:cNvPicPr>
            <a:picLocks noChangeAspect="1"/>
          </p:cNvPicPr>
          <p:nvPr/>
        </p:nvPicPr>
        <p:blipFill>
          <a:blip r:embed="rId3"/>
          <a:stretch>
            <a:fillRect/>
          </a:stretch>
        </p:blipFill>
        <p:spPr>
          <a:xfrm>
            <a:off x="8304700" y="1501775"/>
            <a:ext cx="3495675" cy="2838450"/>
          </a:xfrm>
          <a:prstGeom prst="rect">
            <a:avLst/>
          </a:prstGeom>
        </p:spPr>
      </p:pic>
    </p:spTree>
    <p:extLst>
      <p:ext uri="{BB962C8B-B14F-4D97-AF65-F5344CB8AC3E}">
        <p14:creationId xmlns:p14="http://schemas.microsoft.com/office/powerpoint/2010/main" val="1064990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9DBE6-7FAB-AE10-9AA8-FA767667DF16}"/>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339CBF03-19D2-50DA-528F-7D23C661D651}"/>
              </a:ext>
            </a:extLst>
          </p:cNvPr>
          <p:cNvSpPr>
            <a:spLocks noGrp="1"/>
          </p:cNvSpPr>
          <p:nvPr>
            <p:ph type="title"/>
          </p:nvPr>
        </p:nvSpPr>
        <p:spPr>
          <a:xfrm>
            <a:off x="995264" y="330311"/>
            <a:ext cx="10351752" cy="767338"/>
          </a:xfrm>
        </p:spPr>
        <p:txBody>
          <a:bodyPr>
            <a:normAutofit fontScale="90000"/>
          </a:bodyPr>
          <a:lstStyle/>
          <a:p>
            <a:r>
              <a:rPr lang="fr-FR" sz="5400" b="1" dirty="0"/>
              <a:t>LES ANCV CONNECT</a:t>
            </a:r>
          </a:p>
        </p:txBody>
      </p:sp>
      <p:pic>
        <p:nvPicPr>
          <p:cNvPr id="3" name="Picture 2">
            <a:extLst>
              <a:ext uri="{FF2B5EF4-FFF2-40B4-BE49-F238E27FC236}">
                <a16:creationId xmlns:a16="http://schemas.microsoft.com/office/drawing/2014/main" id="{9C30608B-5C9C-5F79-A572-8E0E4E3728B5}"/>
              </a:ext>
            </a:extLst>
          </p:cNvPr>
          <p:cNvPicPr>
            <a:picLocks noChangeAspect="1"/>
          </p:cNvPicPr>
          <p:nvPr/>
        </p:nvPicPr>
        <p:blipFill>
          <a:blip r:embed="rId2"/>
          <a:stretch>
            <a:fillRect/>
          </a:stretch>
        </p:blipFill>
        <p:spPr>
          <a:xfrm>
            <a:off x="6351101" y="1247287"/>
            <a:ext cx="4589339" cy="4617426"/>
          </a:xfrm>
          <a:prstGeom prst="rect">
            <a:avLst/>
          </a:prstGeom>
        </p:spPr>
      </p:pic>
      <p:sp>
        <p:nvSpPr>
          <p:cNvPr id="5" name="TextBox 4">
            <a:extLst>
              <a:ext uri="{FF2B5EF4-FFF2-40B4-BE49-F238E27FC236}">
                <a16:creationId xmlns:a16="http://schemas.microsoft.com/office/drawing/2014/main" id="{EBC26B1A-A3CC-99D5-5390-0B8B2240BD41}"/>
              </a:ext>
            </a:extLst>
          </p:cNvPr>
          <p:cNvSpPr txBox="1"/>
          <p:nvPr/>
        </p:nvSpPr>
        <p:spPr>
          <a:xfrm>
            <a:off x="992555" y="2223477"/>
            <a:ext cx="459935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002060"/>
                </a:solidFill>
              </a:rPr>
              <a:t>TOP 10 TOUS DOMAINES D'ACTIVITES :</a:t>
            </a:r>
            <a:endParaRPr lang="en-US"/>
          </a:p>
        </p:txBody>
      </p:sp>
    </p:spTree>
    <p:extLst>
      <p:ext uri="{BB962C8B-B14F-4D97-AF65-F5344CB8AC3E}">
        <p14:creationId xmlns:p14="http://schemas.microsoft.com/office/powerpoint/2010/main" val="3067854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1849111" y="687224"/>
            <a:ext cx="8493778"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dirty="0">
                <a:solidFill>
                  <a:schemeClr val="accent6">
                    <a:lumMod val="50000"/>
                  </a:schemeClr>
                </a:solidFill>
              </a:rPr>
              <a:t>UTILISATION DU BUDGET ŒUVRES SOCIALES (ASC) : LES PARTENARIATS VACANCES</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5172891" y="1712817"/>
            <a:ext cx="6611784" cy="428654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1600" dirty="0">
                <a:solidFill>
                  <a:srgbClr val="00B0F0"/>
                </a:solidFill>
              </a:rPr>
              <a:t>TOHAPI-HOMAIR</a:t>
            </a:r>
          </a:p>
          <a:p>
            <a:pPr algn="just" fontAlgn="base"/>
            <a:r>
              <a:rPr lang="fr-FR" sz="1600" dirty="0">
                <a:ea typeface="Times New Roman" panose="02020603050405020304" pitchFamily="18" charset="0"/>
              </a:rPr>
              <a:t>62</a:t>
            </a:r>
            <a:r>
              <a:rPr lang="fr-FR" sz="1600" dirty="0">
                <a:effectLst/>
                <a:ea typeface="Times New Roman" panose="02020603050405020304" pitchFamily="18" charset="0"/>
              </a:rPr>
              <a:t> réservations</a:t>
            </a:r>
          </a:p>
          <a:p>
            <a:pPr algn="just" fontAlgn="base"/>
            <a:r>
              <a:rPr lang="fr-FR" sz="1600" dirty="0">
                <a:ea typeface="Times New Roman" panose="02020603050405020304" pitchFamily="18" charset="0"/>
              </a:rPr>
              <a:t>53</a:t>
            </a:r>
            <a:r>
              <a:rPr lang="fr-FR" sz="1600" dirty="0">
                <a:effectLst/>
                <a:ea typeface="Times New Roman" panose="02020603050405020304" pitchFamily="18" charset="0"/>
              </a:rPr>
              <a:t> agents différents (entre 1 et </a:t>
            </a:r>
            <a:r>
              <a:rPr lang="fr-FR" sz="1600" dirty="0">
                <a:ea typeface="Times New Roman" panose="02020603050405020304" pitchFamily="18" charset="0"/>
              </a:rPr>
              <a:t>3 </a:t>
            </a:r>
            <a:r>
              <a:rPr lang="fr-FR" sz="1600" dirty="0">
                <a:effectLst/>
                <a:ea typeface="Times New Roman" panose="02020603050405020304" pitchFamily="18" charset="0"/>
              </a:rPr>
              <a:t>réservations </a:t>
            </a:r>
            <a:r>
              <a:rPr lang="fr-FR" sz="1600" dirty="0">
                <a:ea typeface="Times New Roman" panose="02020603050405020304" pitchFamily="18" charset="0"/>
              </a:rPr>
              <a:t>par agent</a:t>
            </a:r>
            <a:r>
              <a:rPr lang="fr-FR" sz="1600" dirty="0">
                <a:effectLst/>
                <a:ea typeface="Times New Roman" panose="02020603050405020304" pitchFamily="18" charset="0"/>
              </a:rPr>
              <a:t>)</a:t>
            </a:r>
          </a:p>
          <a:p>
            <a:pPr algn="just"/>
            <a:r>
              <a:rPr lang="fr-FR" sz="1600" dirty="0">
                <a:solidFill>
                  <a:schemeClr val="bg1"/>
                </a:solidFill>
                <a:latin typeface="TW Cen MT"/>
                <a:ea typeface="Times New Roman" panose="02020603050405020304" pitchFamily="18" charset="0"/>
              </a:rPr>
              <a:t>Montant des 62 réservations </a:t>
            </a:r>
            <a:r>
              <a:rPr lang="fr-FR" sz="1600" dirty="0">
                <a:solidFill>
                  <a:schemeClr val="bg1"/>
                </a:solidFill>
                <a:effectLst/>
                <a:latin typeface="TW Cen MT"/>
                <a:ea typeface="Times New Roman" panose="02020603050405020304" pitchFamily="18" charset="0"/>
              </a:rPr>
              <a:t>: </a:t>
            </a:r>
            <a:r>
              <a:rPr lang="fr-FR" sz="1600" dirty="0">
                <a:solidFill>
                  <a:schemeClr val="bg1"/>
                </a:solidFill>
                <a:latin typeface="TW Cen MT"/>
                <a:ea typeface="Times New Roman" panose="02020603050405020304" pitchFamily="18" charset="0"/>
              </a:rPr>
              <a:t>45 858,44</a:t>
            </a:r>
            <a:r>
              <a:rPr lang="fr-FR" sz="1600" dirty="0">
                <a:solidFill>
                  <a:schemeClr val="bg1"/>
                </a:solidFill>
                <a:effectLst/>
                <a:latin typeface="TW Cen MT"/>
                <a:ea typeface="Times New Roman" panose="02020603050405020304" pitchFamily="18" charset="0"/>
              </a:rPr>
              <a:t>€</a:t>
            </a:r>
            <a:endParaRPr lang="fr-FR" dirty="0">
              <a:solidFill>
                <a:schemeClr val="bg1"/>
              </a:solidFill>
              <a:latin typeface="TW Cen MT"/>
            </a:endParaRPr>
          </a:p>
          <a:p>
            <a:pPr algn="just" fontAlgn="base"/>
            <a:r>
              <a:rPr lang="fr-FR" sz="1600" dirty="0">
                <a:effectLst/>
                <a:ea typeface="Times New Roman" panose="02020603050405020304" pitchFamily="18" charset="0"/>
              </a:rPr>
              <a:t>Coût pour le CSE :  </a:t>
            </a:r>
            <a:r>
              <a:rPr lang="fr-FR" sz="1600" dirty="0">
                <a:ea typeface="Times New Roman" panose="02020603050405020304" pitchFamily="18" charset="0"/>
              </a:rPr>
              <a:t>400</a:t>
            </a:r>
            <a:r>
              <a:rPr lang="fr-FR" sz="1600" dirty="0">
                <a:effectLst/>
                <a:ea typeface="Times New Roman" panose="02020603050405020304" pitchFamily="18" charset="0"/>
              </a:rPr>
              <a:t>€ environ (frais d’envoi des ANCV reçus par le CSE en paiement des locations)</a:t>
            </a:r>
          </a:p>
          <a:p>
            <a:pPr algn="just" fontAlgn="base"/>
            <a:endParaRPr lang="fr-FR" sz="400" dirty="0">
              <a:effectLst/>
              <a:ea typeface="Times New Roman" panose="02020603050405020304" pitchFamily="18" charset="0"/>
            </a:endParaRPr>
          </a:p>
          <a:p>
            <a:pPr fontAlgn="base"/>
            <a:r>
              <a:rPr lang="fr-FR" sz="1600" dirty="0">
                <a:solidFill>
                  <a:srgbClr val="00B0F0"/>
                </a:solidFill>
              </a:rPr>
              <a:t>FACILITY BY TUI</a:t>
            </a:r>
          </a:p>
          <a:p>
            <a:pPr algn="just" fontAlgn="base"/>
            <a:r>
              <a:rPr lang="fr-FR" sz="1600" dirty="0">
                <a:effectLst/>
                <a:ea typeface="Times New Roman" panose="02020603050405020304" pitchFamily="18" charset="0"/>
              </a:rPr>
              <a:t>Réservations </a:t>
            </a:r>
            <a:r>
              <a:rPr lang="fr-FR" sz="1600" dirty="0">
                <a:ea typeface="Times New Roman" panose="02020603050405020304" pitchFamily="18" charset="0"/>
              </a:rPr>
              <a:t>pour</a:t>
            </a:r>
            <a:r>
              <a:rPr lang="fr-FR" sz="1600" dirty="0">
                <a:effectLst/>
                <a:ea typeface="Times New Roman" panose="02020603050405020304" pitchFamily="18" charset="0"/>
              </a:rPr>
              <a:t> </a:t>
            </a:r>
            <a:r>
              <a:rPr lang="fr-FR" sz="1600" dirty="0">
                <a:ea typeface="Times New Roman" panose="02020603050405020304" pitchFamily="18" charset="0"/>
              </a:rPr>
              <a:t>17 </a:t>
            </a:r>
            <a:r>
              <a:rPr lang="fr-FR" sz="1600" dirty="0">
                <a:effectLst/>
                <a:ea typeface="Times New Roman" panose="02020603050405020304" pitchFamily="18" charset="0"/>
              </a:rPr>
              <a:t>agents différents</a:t>
            </a:r>
          </a:p>
          <a:p>
            <a:pPr algn="just" fontAlgn="base"/>
            <a:r>
              <a:rPr lang="fr-FR" sz="1600" dirty="0">
                <a:ea typeface="Times New Roman" panose="02020603050405020304" pitchFamily="18" charset="0"/>
              </a:rPr>
              <a:t>Coût total : 56 258€ / Coût CSE : néant</a:t>
            </a:r>
          </a:p>
          <a:p>
            <a:pPr algn="just" fontAlgn="base"/>
            <a:endParaRPr lang="fr-FR" sz="400" dirty="0">
              <a:effectLst/>
              <a:ea typeface="Times New Roman" panose="02020603050405020304" pitchFamily="18" charset="0"/>
            </a:endParaRPr>
          </a:p>
          <a:p>
            <a:pPr fontAlgn="base"/>
            <a:r>
              <a:rPr lang="fr-FR" sz="1600" dirty="0">
                <a:solidFill>
                  <a:srgbClr val="00B0F0"/>
                </a:solidFill>
              </a:rPr>
              <a:t>GOELIA – Prix exclusifs</a:t>
            </a:r>
          </a:p>
          <a:p>
            <a:pPr fontAlgn="base"/>
            <a:r>
              <a:rPr lang="fr-FR" sz="1600" dirty="0">
                <a:solidFill>
                  <a:schemeClr val="bg1"/>
                </a:solidFill>
              </a:rPr>
              <a:t>4 agents pour 5 semaines </a:t>
            </a:r>
          </a:p>
          <a:p>
            <a:pPr fontAlgn="base"/>
            <a:r>
              <a:rPr lang="fr-FR" sz="1600" dirty="0">
                <a:solidFill>
                  <a:schemeClr val="bg1"/>
                </a:solidFill>
              </a:rPr>
              <a:t>Montant : 3 095€ / Coût pour le CSE : néant</a:t>
            </a:r>
          </a:p>
          <a:p>
            <a:pPr fontAlgn="base"/>
            <a:endParaRPr lang="fr-FR" sz="400" dirty="0">
              <a:solidFill>
                <a:schemeClr val="bg1"/>
              </a:solidFill>
            </a:endParaRPr>
          </a:p>
          <a:p>
            <a:pPr fontAlgn="base"/>
            <a:r>
              <a:rPr lang="fr-FR" sz="1600" dirty="0">
                <a:solidFill>
                  <a:srgbClr val="00B0F0"/>
                </a:solidFill>
              </a:rPr>
              <a:t>CAPFUN </a:t>
            </a:r>
            <a:endParaRPr lang="fr-FR" sz="1600" dirty="0">
              <a:solidFill>
                <a:srgbClr val="FF0000"/>
              </a:solidFill>
            </a:endParaRPr>
          </a:p>
          <a:p>
            <a:pPr fontAlgn="base"/>
            <a:r>
              <a:rPr lang="fr-FR" sz="1600" dirty="0">
                <a:solidFill>
                  <a:schemeClr val="bg1"/>
                </a:solidFill>
              </a:rPr>
              <a:t>24 agents</a:t>
            </a:r>
            <a:r>
              <a:rPr lang="fr-FR" sz="1600" dirty="0">
                <a:solidFill>
                  <a:schemeClr val="bg1"/>
                </a:solidFill>
                <a:latin typeface="Tw Cen MT"/>
              </a:rPr>
              <a:t> </a:t>
            </a:r>
            <a:r>
              <a:rPr lang="fr-FR" sz="1600" dirty="0">
                <a:solidFill>
                  <a:schemeClr val="bg1"/>
                </a:solidFill>
                <a:latin typeface="TW Cen MT"/>
              </a:rPr>
              <a:t>(entre 1 et 2 réservations par agent)</a:t>
            </a:r>
            <a:r>
              <a:rPr lang="fr-FR" sz="1600" dirty="0">
                <a:solidFill>
                  <a:schemeClr val="bg1"/>
                </a:solidFill>
              </a:rPr>
              <a:t> </a:t>
            </a:r>
          </a:p>
          <a:p>
            <a:r>
              <a:rPr lang="fr-FR" sz="1600" dirty="0">
                <a:solidFill>
                  <a:schemeClr val="bg1"/>
                </a:solidFill>
              </a:rPr>
              <a:t>pour 31 semaines </a:t>
            </a:r>
            <a:endParaRPr lang="fr-FR" dirty="0">
              <a:solidFill>
                <a:schemeClr val="bg1"/>
              </a:solidFill>
            </a:endParaRPr>
          </a:p>
          <a:p>
            <a:pPr fontAlgn="base"/>
            <a:r>
              <a:rPr lang="fr-FR" sz="1600" dirty="0">
                <a:solidFill>
                  <a:schemeClr val="bg1"/>
                </a:solidFill>
              </a:rPr>
              <a:t>Montant : 8 915€ / Coût pour le CSE : néant</a:t>
            </a:r>
            <a:endParaRPr lang="fr-FR" i="1" dirty="0">
              <a:solidFill>
                <a:schemeClr val="bg1"/>
              </a:solidFill>
              <a:latin typeface="Calibri" panose="020F0502020204030204" pitchFamily="34" charset="0"/>
            </a:endParaRPr>
          </a:p>
        </p:txBody>
      </p:sp>
      <p:sp>
        <p:nvSpPr>
          <p:cNvPr id="5" name="Rectangle : avec coin rogné 4">
            <a:extLst>
              <a:ext uri="{FF2B5EF4-FFF2-40B4-BE49-F238E27FC236}">
                <a16:creationId xmlns:a16="http://schemas.microsoft.com/office/drawing/2014/main" id="{6D3CC301-2E0D-B78C-B59A-0A9C73BCEB5B}"/>
              </a:ext>
            </a:extLst>
          </p:cNvPr>
          <p:cNvSpPr/>
          <p:nvPr/>
        </p:nvSpPr>
        <p:spPr>
          <a:xfrm>
            <a:off x="531223" y="1713212"/>
            <a:ext cx="4484914" cy="5018974"/>
          </a:xfrm>
          <a:prstGeom prst="snip1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b="1" dirty="0">
                <a:solidFill>
                  <a:schemeClr val="tx2"/>
                </a:solidFill>
              </a:rPr>
              <a:t>DIFFERENTS PARTENARIATS</a:t>
            </a:r>
          </a:p>
          <a:p>
            <a:pPr algn="ctr"/>
            <a:r>
              <a:rPr lang="fr-FR" sz="800" b="1" dirty="0">
                <a:solidFill>
                  <a:schemeClr val="accent3">
                    <a:lumMod val="75000"/>
                  </a:schemeClr>
                </a:solidFill>
              </a:rPr>
              <a:t> </a:t>
            </a:r>
          </a:p>
          <a:p>
            <a:r>
              <a:rPr lang="fr-FR" sz="1600" b="1" u="sng" dirty="0">
                <a:solidFill>
                  <a:schemeClr val="bg1"/>
                </a:solidFill>
              </a:rPr>
              <a:t>AVEC GESTION CSE </a:t>
            </a:r>
          </a:p>
          <a:p>
            <a:r>
              <a:rPr lang="fr-FR" sz="1400" dirty="0">
                <a:solidFill>
                  <a:srgbClr val="002060"/>
                </a:solidFill>
              </a:rPr>
              <a:t>HOMAIR :</a:t>
            </a:r>
            <a:r>
              <a:rPr lang="fr-FR" sz="1400" dirty="0">
                <a:solidFill>
                  <a:schemeClr val="accent3">
                    <a:lumMod val="75000"/>
                  </a:schemeClr>
                </a:solidFill>
              </a:rPr>
              <a:t> </a:t>
            </a:r>
            <a:r>
              <a:rPr lang="fr-FR" sz="1400" i="1" dirty="0">
                <a:solidFill>
                  <a:schemeClr val="bg1"/>
                </a:solidFill>
              </a:rPr>
              <a:t>locations en France et à l’étranger (campings) </a:t>
            </a:r>
          </a:p>
          <a:p>
            <a:r>
              <a:rPr lang="fr-FR" sz="1400" dirty="0">
                <a:solidFill>
                  <a:srgbClr val="002060"/>
                </a:solidFill>
              </a:rPr>
              <a:t>GOELIA : </a:t>
            </a:r>
            <a:r>
              <a:rPr lang="fr-FR" sz="1400" i="1" dirty="0">
                <a:solidFill>
                  <a:schemeClr val="bg1"/>
                </a:solidFill>
              </a:rPr>
              <a:t>locations en France et à l’étranger (résidences)</a:t>
            </a:r>
          </a:p>
          <a:p>
            <a:r>
              <a:rPr lang="fr-FR" sz="1400" dirty="0">
                <a:solidFill>
                  <a:srgbClr val="002060"/>
                </a:solidFill>
              </a:rPr>
              <a:t>FACILITY BY TUI : </a:t>
            </a:r>
            <a:r>
              <a:rPr lang="fr-FR" sz="1400" i="1" dirty="0">
                <a:solidFill>
                  <a:schemeClr val="bg1"/>
                </a:solidFill>
              </a:rPr>
              <a:t>séjours &amp; circuits à travers le monde</a:t>
            </a:r>
          </a:p>
          <a:p>
            <a:r>
              <a:rPr lang="fr-FR" sz="1400" dirty="0">
                <a:solidFill>
                  <a:srgbClr val="FF0000"/>
                </a:solidFill>
              </a:rPr>
              <a:t>NOUVEAUTE : CAPFUN – campings en France &amp; à l’étranger avec centres aquatiques </a:t>
            </a:r>
          </a:p>
          <a:p>
            <a:endParaRPr lang="fr-FR" sz="1400" dirty="0">
              <a:solidFill>
                <a:srgbClr val="FF0000"/>
              </a:solidFill>
            </a:endParaRPr>
          </a:p>
          <a:p>
            <a:endParaRPr lang="fr-FR" sz="400" i="1" dirty="0">
              <a:solidFill>
                <a:schemeClr val="bg1"/>
              </a:solidFill>
            </a:endParaRPr>
          </a:p>
          <a:p>
            <a:r>
              <a:rPr lang="fr-FR" sz="1600" b="1" u="sng" dirty="0">
                <a:solidFill>
                  <a:schemeClr val="bg1"/>
                </a:solidFill>
              </a:rPr>
              <a:t>SANS GESTION CSE</a:t>
            </a:r>
          </a:p>
          <a:p>
            <a:r>
              <a:rPr lang="fr-FR" sz="1200" dirty="0">
                <a:solidFill>
                  <a:srgbClr val="002060"/>
                </a:solidFill>
              </a:rPr>
              <a:t>NEMEA</a:t>
            </a:r>
          </a:p>
          <a:p>
            <a:r>
              <a:rPr lang="fr-FR" sz="1200" dirty="0">
                <a:solidFill>
                  <a:srgbClr val="002060"/>
                </a:solidFill>
              </a:rPr>
              <a:t>PIERRE &amp; VACANCES – CENTER PARCS</a:t>
            </a:r>
          </a:p>
          <a:p>
            <a:r>
              <a:rPr lang="fr-FR" sz="1200" dirty="0">
                <a:solidFill>
                  <a:srgbClr val="002060"/>
                </a:solidFill>
              </a:rPr>
              <a:t>VACANCES PASSION</a:t>
            </a:r>
          </a:p>
          <a:p>
            <a:r>
              <a:rPr lang="fr-FR" sz="1200" dirty="0">
                <a:solidFill>
                  <a:srgbClr val="002060"/>
                </a:solidFill>
              </a:rPr>
              <a:t>ODALYS</a:t>
            </a:r>
          </a:p>
          <a:p>
            <a:r>
              <a:rPr lang="fr-FR" sz="1200" dirty="0">
                <a:solidFill>
                  <a:srgbClr val="002060"/>
                </a:solidFill>
              </a:rPr>
              <a:t>GD VACANCES</a:t>
            </a:r>
          </a:p>
          <a:p>
            <a:endParaRPr lang="fr-FR" sz="1200" dirty="0">
              <a:solidFill>
                <a:srgbClr val="002060"/>
              </a:solidFill>
            </a:endParaRPr>
          </a:p>
          <a:p>
            <a:r>
              <a:rPr lang="fr-FR" sz="1200" dirty="0">
                <a:solidFill>
                  <a:srgbClr val="FF0000"/>
                </a:solidFill>
              </a:rPr>
              <a:t>NOUVEAUX PARTENARIATS 2024 : </a:t>
            </a:r>
          </a:p>
          <a:p>
            <a:r>
              <a:rPr lang="fr-FR" sz="1200" dirty="0">
                <a:solidFill>
                  <a:srgbClr val="002060"/>
                </a:solidFill>
              </a:rPr>
              <a:t>CAMPING PARADIS – MISTER CAMP    EVANCY</a:t>
            </a:r>
          </a:p>
          <a:p>
            <a:r>
              <a:rPr lang="fr-FR" sz="1200" dirty="0">
                <a:solidFill>
                  <a:srgbClr val="002060"/>
                </a:solidFill>
              </a:rPr>
              <a:t>LOGEVAC                SIBLU VILLAGES</a:t>
            </a:r>
          </a:p>
          <a:p>
            <a:r>
              <a:rPr lang="fr-FR" sz="1200" dirty="0">
                <a:solidFill>
                  <a:srgbClr val="002060"/>
                </a:solidFill>
              </a:rPr>
              <a:t>YELLOH! VILLAGE             BELAMBRA</a:t>
            </a:r>
          </a:p>
          <a:p>
            <a:r>
              <a:rPr lang="fr-FR" sz="1200" dirty="0">
                <a:solidFill>
                  <a:srgbClr val="002060"/>
                </a:solidFill>
              </a:rPr>
              <a:t>THALASSEO</a:t>
            </a:r>
            <a:r>
              <a:rPr lang="fr-FR" sz="1200" i="1" dirty="0">
                <a:solidFill>
                  <a:srgbClr val="002060"/>
                </a:solidFill>
              </a:rPr>
              <a:t> </a:t>
            </a:r>
            <a:r>
              <a:rPr lang="fr-FR" sz="1200" dirty="0">
                <a:solidFill>
                  <a:srgbClr val="002060"/>
                </a:solidFill>
              </a:rPr>
              <a:t>               SANDAYA </a:t>
            </a:r>
          </a:p>
          <a:p>
            <a:r>
              <a:rPr lang="fr-FR" sz="1200" dirty="0">
                <a:solidFill>
                  <a:srgbClr val="002060"/>
                </a:solidFill>
              </a:rPr>
              <a:t>VACANCEOLE             LES ORMES</a:t>
            </a:r>
          </a:p>
          <a:p>
            <a:endParaRPr lang="fr-FR" sz="1200" dirty="0">
              <a:solidFill>
                <a:srgbClr val="002060"/>
              </a:solidFill>
            </a:endParaRPr>
          </a:p>
          <a:p>
            <a:endParaRPr lang="fr-FR" sz="1400" dirty="0">
              <a:solidFill>
                <a:schemeClr val="bg1"/>
              </a:solidFill>
            </a:endParaRPr>
          </a:p>
        </p:txBody>
      </p:sp>
      <p:pic>
        <p:nvPicPr>
          <p:cNvPr id="2" name="Image 1">
            <a:extLst>
              <a:ext uri="{FF2B5EF4-FFF2-40B4-BE49-F238E27FC236}">
                <a16:creationId xmlns:a16="http://schemas.microsoft.com/office/drawing/2014/main" id="{4880CD05-6F6B-5484-D344-390CA55154C9}"/>
              </a:ext>
            </a:extLst>
          </p:cNvPr>
          <p:cNvPicPr>
            <a:picLocks noChangeAspect="1"/>
          </p:cNvPicPr>
          <p:nvPr/>
        </p:nvPicPr>
        <p:blipFill>
          <a:blip r:embed="rId2"/>
          <a:stretch>
            <a:fillRect/>
          </a:stretch>
        </p:blipFill>
        <p:spPr>
          <a:xfrm>
            <a:off x="10269063" y="1942396"/>
            <a:ext cx="814252" cy="814252"/>
          </a:xfrm>
          <a:prstGeom prst="rect">
            <a:avLst/>
          </a:prstGeom>
        </p:spPr>
      </p:pic>
      <p:pic>
        <p:nvPicPr>
          <p:cNvPr id="4" name="Image 3">
            <a:extLst>
              <a:ext uri="{FF2B5EF4-FFF2-40B4-BE49-F238E27FC236}">
                <a16:creationId xmlns:a16="http://schemas.microsoft.com/office/drawing/2014/main" id="{6695A630-95C1-818C-C37E-F09568410DC9}"/>
              </a:ext>
            </a:extLst>
          </p:cNvPr>
          <p:cNvPicPr>
            <a:picLocks noChangeAspect="1"/>
          </p:cNvPicPr>
          <p:nvPr/>
        </p:nvPicPr>
        <p:blipFill>
          <a:blip r:embed="rId3"/>
          <a:stretch>
            <a:fillRect/>
          </a:stretch>
        </p:blipFill>
        <p:spPr>
          <a:xfrm>
            <a:off x="9441001" y="3511360"/>
            <a:ext cx="1654220" cy="424159"/>
          </a:xfrm>
          <a:prstGeom prst="rect">
            <a:avLst/>
          </a:prstGeom>
        </p:spPr>
      </p:pic>
      <p:pic>
        <p:nvPicPr>
          <p:cNvPr id="9" name="Image 8">
            <a:extLst>
              <a:ext uri="{FF2B5EF4-FFF2-40B4-BE49-F238E27FC236}">
                <a16:creationId xmlns:a16="http://schemas.microsoft.com/office/drawing/2014/main" id="{E1D1D609-E46C-9EC0-1F8F-8C615E3150E4}"/>
              </a:ext>
            </a:extLst>
          </p:cNvPr>
          <p:cNvPicPr>
            <a:picLocks noChangeAspect="1"/>
          </p:cNvPicPr>
          <p:nvPr/>
        </p:nvPicPr>
        <p:blipFill>
          <a:blip r:embed="rId4"/>
          <a:stretch>
            <a:fillRect/>
          </a:stretch>
        </p:blipFill>
        <p:spPr>
          <a:xfrm>
            <a:off x="9678508" y="4289147"/>
            <a:ext cx="1412694" cy="492499"/>
          </a:xfrm>
          <a:prstGeom prst="rect">
            <a:avLst/>
          </a:prstGeom>
        </p:spPr>
      </p:pic>
      <p:pic>
        <p:nvPicPr>
          <p:cNvPr id="6" name="Image 5">
            <a:extLst>
              <a:ext uri="{FF2B5EF4-FFF2-40B4-BE49-F238E27FC236}">
                <a16:creationId xmlns:a16="http://schemas.microsoft.com/office/drawing/2014/main" id="{1DBCAB4E-1CEE-12F0-298B-6B0D71E29FE3}"/>
              </a:ext>
            </a:extLst>
          </p:cNvPr>
          <p:cNvPicPr>
            <a:picLocks noChangeAspect="1"/>
          </p:cNvPicPr>
          <p:nvPr/>
        </p:nvPicPr>
        <p:blipFill>
          <a:blip r:embed="rId5"/>
          <a:stretch>
            <a:fillRect/>
          </a:stretch>
        </p:blipFill>
        <p:spPr>
          <a:xfrm>
            <a:off x="9619131" y="5125290"/>
            <a:ext cx="1471722" cy="548158"/>
          </a:xfrm>
          <a:prstGeom prst="rect">
            <a:avLst/>
          </a:prstGeom>
        </p:spPr>
      </p:pic>
    </p:spTree>
    <p:extLst>
      <p:ext uri="{BB962C8B-B14F-4D97-AF65-F5344CB8AC3E}">
        <p14:creationId xmlns:p14="http://schemas.microsoft.com/office/powerpoint/2010/main" val="2944259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487652" y="1146726"/>
            <a:ext cx="9356921" cy="5062924"/>
          </a:xfrm>
          <a:prstGeom prst="rect">
            <a:avLst/>
          </a:prstGeom>
          <a:noFill/>
        </p:spPr>
        <p:txBody>
          <a:bodyPr wrap="square" lIns="91440" tIns="45720" rIns="91440" bIns="45720" rtlCol="0" anchor="t">
            <a:spAutoFit/>
          </a:bodyPr>
          <a:lstStyle/>
          <a:p>
            <a:pPr algn="just"/>
            <a:r>
              <a:rPr lang="fr-FR" sz="2800" b="1" dirty="0">
                <a:solidFill>
                  <a:schemeClr val="accent6">
                    <a:lumMod val="50000"/>
                  </a:schemeClr>
                </a:solidFill>
              </a:rPr>
              <a:t>Plusieurs constats :</a:t>
            </a:r>
          </a:p>
          <a:p>
            <a:pPr algn="just"/>
            <a:endParaRPr lang="fr-FR" sz="900" b="1" i="1" dirty="0">
              <a:solidFill>
                <a:srgbClr val="000000"/>
              </a:solidFill>
            </a:endParaRPr>
          </a:p>
          <a:p>
            <a:pPr marL="342900" indent="-342900" algn="just">
              <a:buFont typeface="Wingdings" panose="05000000000000000000" pitchFamily="2" charset="2"/>
              <a:buChar char="ü"/>
            </a:pPr>
            <a:r>
              <a:rPr lang="fr-FR" sz="2200" i="1" dirty="0"/>
              <a:t>En 2024, le nombre de partenariats a, grâce au travail de nouveaux élus, sensiblement augmenté (+ 10) ; </a:t>
            </a:r>
          </a:p>
          <a:p>
            <a:pPr marL="342900" indent="-342900" algn="just">
              <a:buFont typeface="Wingdings" panose="05000000000000000000" pitchFamily="2" charset="2"/>
              <a:buChar char="ü"/>
            </a:pPr>
            <a:r>
              <a:rPr lang="fr-FR" sz="2200" i="1" dirty="0"/>
              <a:t>Parmi les nouveaux partenariats, celui qui a rencontré le plus grand succès a été le partenariat mis en place avec CAPFUN : possibilité de réserver des vacances dans un camping CAPFUN (mobil-homes 2 ou 3 chambres) en dehors des grandes vacances scolaires dans la fourchette de prix 190€ - 400€ ;</a:t>
            </a:r>
          </a:p>
          <a:p>
            <a:pPr marL="342900" indent="-342900" algn="just">
              <a:buFont typeface="Wingdings" panose="05000000000000000000" pitchFamily="2" charset="2"/>
              <a:buChar char="ü"/>
            </a:pPr>
            <a:r>
              <a:rPr lang="fr-FR" sz="2200" i="1" dirty="0"/>
              <a:t>En 2024, 98 agents ont profité des partenariats mis en place et gérés par le CSE ; le coût pour le CSE est quasi nul ;</a:t>
            </a:r>
          </a:p>
          <a:p>
            <a:pPr marL="342900" indent="-342900" algn="just">
              <a:buFont typeface="Wingdings" panose="05000000000000000000" pitchFamily="2" charset="2"/>
              <a:buChar char="ü"/>
            </a:pPr>
            <a:r>
              <a:rPr lang="fr-FR" sz="2200" i="1" dirty="0"/>
              <a:t>En 2023, 64 agents avaient profité des partenariats ; plusieurs phénomènes peuvent expliquer cette hausse : l’absence de proposition par le CSE sur 2024 d’une semaine de vacances à l’étranger (cf. le voyage à RHODES), la possibilité de faire régulièrement des heures supplémentaires lesquelles augmentent le pouvoir d’achat.</a:t>
            </a:r>
          </a:p>
        </p:txBody>
      </p:sp>
    </p:spTree>
    <p:extLst>
      <p:ext uri="{BB962C8B-B14F-4D97-AF65-F5344CB8AC3E}">
        <p14:creationId xmlns:p14="http://schemas.microsoft.com/office/powerpoint/2010/main" val="531803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487652" y="1146726"/>
            <a:ext cx="9356921" cy="4724370"/>
          </a:xfrm>
          <a:prstGeom prst="rect">
            <a:avLst/>
          </a:prstGeom>
          <a:noFill/>
        </p:spPr>
        <p:txBody>
          <a:bodyPr wrap="square" lIns="91440" tIns="45720" rIns="91440" bIns="45720" rtlCol="0" anchor="t">
            <a:spAutoFit/>
          </a:bodyPr>
          <a:lstStyle/>
          <a:p>
            <a:pPr algn="just"/>
            <a:r>
              <a:rPr lang="fr-FR" sz="2800" b="1" dirty="0">
                <a:solidFill>
                  <a:schemeClr val="accent6">
                    <a:lumMod val="50000"/>
                  </a:schemeClr>
                </a:solidFill>
              </a:rPr>
              <a:t>Plusieurs constats :</a:t>
            </a:r>
          </a:p>
          <a:p>
            <a:pPr algn="just"/>
            <a:endParaRPr lang="fr-FR" sz="900" b="1" i="1" dirty="0">
              <a:solidFill>
                <a:srgbClr val="000000"/>
              </a:solidFill>
            </a:endParaRPr>
          </a:p>
          <a:p>
            <a:pPr marL="342900" indent="-342900" algn="just">
              <a:buFont typeface="Wingdings" panose="05000000000000000000" pitchFamily="2" charset="2"/>
              <a:buChar char="ü"/>
            </a:pPr>
            <a:r>
              <a:rPr lang="fr-FR" sz="2200" i="1" dirty="0" err="1"/>
              <a:t>Homair</a:t>
            </a:r>
            <a:r>
              <a:rPr lang="fr-FR" sz="2200" i="1" dirty="0"/>
              <a:t>-Tohapi est de loin le partenariat qui fonctionne le mieux en termes de nombres de réservations et d'agents concernés, les prix proposés étant très attractifs (sauf pendant les congés d'été) ; </a:t>
            </a:r>
          </a:p>
          <a:p>
            <a:pPr marL="342900" indent="-342900" algn="just">
              <a:buFont typeface="Wingdings" panose="05000000000000000000" pitchFamily="2" charset="2"/>
              <a:buChar char="ü"/>
            </a:pPr>
            <a:r>
              <a:rPr lang="fr-FR" sz="2200" i="1" dirty="0"/>
              <a:t>Quelques soucis ont été rencontrés avec le partenaire </a:t>
            </a:r>
            <a:r>
              <a:rPr lang="fr-FR" sz="2200" i="1" dirty="0" err="1"/>
              <a:t>Homair</a:t>
            </a:r>
            <a:r>
              <a:rPr lang="fr-FR" sz="2200" i="1" dirty="0"/>
              <a:t>-Tohapi (indisponibilité de certains MH réservés par des agents avec information tardive du CSE et de l’agent) ; des explications ont été demandées et il s’est avéré que cela était dû à la fusion entre HOMAIR &amp; TOHAPI (les hébergements ont subi des mouvements de dernière minute : changement d'appellation, réajustement des stocks, mise à jour des données terrains... qui ont entrainés des anomalies) ;</a:t>
            </a:r>
          </a:p>
          <a:p>
            <a:pPr marL="342900" indent="-342900" algn="just">
              <a:buFont typeface="Wingdings" panose="05000000000000000000" pitchFamily="2" charset="2"/>
              <a:buChar char="ü"/>
            </a:pPr>
            <a:r>
              <a:rPr lang="fr-FR" sz="2200" i="1" dirty="0"/>
              <a:t>Les partenariats « avec gestion CSE » permettent d’offrir aux agents des facilités de paiement (échelonnement possible jusqu'au mois précédent le départ) ;</a:t>
            </a:r>
            <a:endParaRPr lang="fr-FR" dirty="0"/>
          </a:p>
          <a:p>
            <a:pPr marL="342900" indent="-342900" algn="just">
              <a:buFont typeface="Wingdings" panose="05000000000000000000" pitchFamily="2" charset="2"/>
              <a:buChar char="ü"/>
            </a:pPr>
            <a:r>
              <a:rPr lang="fr-FR" sz="2200" i="1" dirty="0">
                <a:solidFill>
                  <a:srgbClr val="000000"/>
                </a:solidFill>
                <a:latin typeface="Garamond"/>
              </a:rPr>
              <a:t>S'agissant des partenariats "sans gestion CSE", nous n'avons aucune statistique.</a:t>
            </a:r>
          </a:p>
        </p:txBody>
      </p:sp>
    </p:spTree>
    <p:extLst>
      <p:ext uri="{BB962C8B-B14F-4D97-AF65-F5344CB8AC3E}">
        <p14:creationId xmlns:p14="http://schemas.microsoft.com/office/powerpoint/2010/main" val="1828578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9" name="Rectangle 18">
            <a:extLst>
              <a:ext uri="{FF2B5EF4-FFF2-40B4-BE49-F238E27FC236}">
                <a16:creationId xmlns:a16="http://schemas.microsoft.com/office/drawing/2014/main" id="{2255CADE-DCE0-447F-B290-2AE78E5E5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9">
            <a:extLst>
              <a:ext uri="{FF2B5EF4-FFF2-40B4-BE49-F238E27FC236}">
                <a16:creationId xmlns:a16="http://schemas.microsoft.com/office/drawing/2014/main" id="{5A8AAC1A-171C-A434-944B-E77D9CB566C1}"/>
              </a:ext>
            </a:extLst>
          </p:cNvPr>
          <p:cNvPicPr>
            <a:picLocks noChangeAspect="1"/>
          </p:cNvPicPr>
          <p:nvPr/>
        </p:nvPicPr>
        <p:blipFill rotWithShape="1">
          <a:blip r:embed="rId4"/>
          <a:srcRect l="16960" r="18927"/>
          <a:stretch/>
        </p:blipFill>
        <p:spPr>
          <a:xfrm>
            <a:off x="8860" y="10"/>
            <a:ext cx="6924201" cy="6857990"/>
          </a:xfrm>
          <a:prstGeom prst="rect">
            <a:avLst/>
          </a:prstGeom>
        </p:spPr>
      </p:pic>
      <p:sp>
        <p:nvSpPr>
          <p:cNvPr id="30" name="Rectangle 20">
            <a:extLst>
              <a:ext uri="{FF2B5EF4-FFF2-40B4-BE49-F238E27FC236}">
                <a16:creationId xmlns:a16="http://schemas.microsoft.com/office/drawing/2014/main" id="{4245587C-701C-48A1-9B6B-10C3DF81A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2">
            <a:extLst>
              <a:ext uri="{FF2B5EF4-FFF2-40B4-BE49-F238E27FC236}">
                <a16:creationId xmlns:a16="http://schemas.microsoft.com/office/drawing/2014/main" id="{2E5CF545-7AAF-4A13-8871-089E929E85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re 5">
            <a:extLst>
              <a:ext uri="{FF2B5EF4-FFF2-40B4-BE49-F238E27FC236}">
                <a16:creationId xmlns:a16="http://schemas.microsoft.com/office/drawing/2014/main" id="{E4086F8D-5CD0-8516-89BC-22C32FFB156B}"/>
              </a:ext>
            </a:extLst>
          </p:cNvPr>
          <p:cNvSpPr>
            <a:spLocks noGrp="1"/>
          </p:cNvSpPr>
          <p:nvPr>
            <p:ph type="title"/>
          </p:nvPr>
        </p:nvSpPr>
        <p:spPr>
          <a:xfrm>
            <a:off x="7570382" y="1358901"/>
            <a:ext cx="3707844" cy="2730498"/>
          </a:xfrm>
        </p:spPr>
        <p:txBody>
          <a:bodyPr vert="horz" lIns="91440" tIns="45720" rIns="91440" bIns="45720" rtlCol="0" anchor="b">
            <a:normAutofit/>
          </a:bodyPr>
          <a:lstStyle/>
          <a:p>
            <a:pPr algn="ctr"/>
            <a:r>
              <a:rPr lang="en-US" sz="3000" b="1"/>
              <a:t>INFORMATIONS RELATIVES </a:t>
            </a:r>
            <a:br>
              <a:rPr lang="en-US" sz="3000" b="1"/>
            </a:br>
            <a:r>
              <a:rPr lang="en-US" sz="3000" b="1"/>
              <a:t>A L’ORGANISATION</a:t>
            </a:r>
            <a:br>
              <a:rPr lang="en-US" sz="3000" b="1"/>
            </a:br>
            <a:r>
              <a:rPr lang="en-US" sz="3000" b="1"/>
              <a:t>INTERNE DU CSE</a:t>
            </a:r>
            <a:br>
              <a:rPr lang="en-US" sz="3000" b="1"/>
            </a:br>
            <a:endParaRPr lang="en-US" sz="3000"/>
          </a:p>
        </p:txBody>
      </p:sp>
    </p:spTree>
    <p:extLst>
      <p:ext uri="{BB962C8B-B14F-4D97-AF65-F5344CB8AC3E}">
        <p14:creationId xmlns:p14="http://schemas.microsoft.com/office/powerpoint/2010/main" val="223902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1050946" y="801373"/>
            <a:ext cx="9930562"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6">
                    <a:lumMod val="50000"/>
                  </a:schemeClr>
                </a:solidFill>
              </a:rPr>
              <a:t>UTILISATION DU BUDGET ŒUVRES SOCIALES (ASC) :</a:t>
            </a:r>
          </a:p>
          <a:p>
            <a:pPr algn="ctr"/>
            <a:r>
              <a:rPr lang="fr-FR" sz="2800" b="1" dirty="0">
                <a:solidFill>
                  <a:schemeClr val="accent6">
                    <a:lumMod val="50000"/>
                  </a:schemeClr>
                </a:solidFill>
              </a:rPr>
              <a:t>LES VACANCES</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5875837" y="2073310"/>
            <a:ext cx="5373188" cy="398331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endParaRPr lang="fr-FR" dirty="0">
              <a:solidFill>
                <a:srgbClr val="00B0F0"/>
              </a:solidFill>
              <a:latin typeface="Calibri" panose="020F0502020204030204" pitchFamily="34" charset="0"/>
            </a:endParaRPr>
          </a:p>
          <a:p>
            <a:endParaRPr lang="fr-FR" sz="1600" dirty="0">
              <a:solidFill>
                <a:srgbClr val="00B0F0"/>
              </a:solidFill>
              <a:latin typeface="Calibri"/>
              <a:cs typeface="Calibri"/>
            </a:endParaRPr>
          </a:p>
          <a:p>
            <a:r>
              <a:rPr lang="fr-FR" sz="1600" dirty="0">
                <a:solidFill>
                  <a:srgbClr val="00B0F0"/>
                </a:solidFill>
                <a:latin typeface="Calibri"/>
                <a:cs typeface="Calibri"/>
              </a:rPr>
              <a:t>STELLA</a:t>
            </a:r>
            <a:endParaRPr lang="fr-FR" dirty="0"/>
          </a:p>
          <a:p>
            <a:pPr algn="just" fontAlgn="base"/>
            <a:r>
              <a:rPr lang="fr-FR" sz="1600" i="1" dirty="0">
                <a:latin typeface="Calibri"/>
                <a:ea typeface="Times New Roman" panose="02020603050405020304" pitchFamily="18" charset="0"/>
                <a:cs typeface="Calibri"/>
              </a:rPr>
              <a:t>49 semaines</a:t>
            </a:r>
            <a:r>
              <a:rPr lang="fr-FR" sz="1600" i="1" dirty="0">
                <a:effectLst/>
                <a:latin typeface="Calibri"/>
                <a:ea typeface="Times New Roman" panose="02020603050405020304" pitchFamily="18" charset="0"/>
                <a:cs typeface="Calibri"/>
              </a:rPr>
              <a:t> ou WE de location sur </a:t>
            </a:r>
            <a:r>
              <a:rPr lang="fr-FR" sz="1600" i="1" dirty="0">
                <a:latin typeface="Calibri"/>
                <a:ea typeface="Times New Roman" panose="02020603050405020304" pitchFamily="18" charset="0"/>
                <a:cs typeface="Calibri"/>
              </a:rPr>
              <a:t>2024</a:t>
            </a:r>
            <a:r>
              <a:rPr lang="fr-FR" sz="1600" i="1" dirty="0">
                <a:effectLst/>
                <a:latin typeface="Calibri"/>
                <a:ea typeface="Times New Roman" panose="02020603050405020304" pitchFamily="18" charset="0"/>
                <a:cs typeface="Calibri"/>
              </a:rPr>
              <a:t> (une semaine a été annulée par un agent et conservée par le CSE </a:t>
            </a:r>
            <a:r>
              <a:rPr lang="fr-FR" sz="1600" i="1" dirty="0">
                <a:latin typeface="Calibri"/>
                <a:ea typeface="Times New Roman" panose="02020603050405020304" pitchFamily="18" charset="0"/>
                <a:cs typeface="Calibri"/>
              </a:rPr>
              <a:t>ainsi que deux autres semaines non proposées à la location </a:t>
            </a:r>
            <a:r>
              <a:rPr lang="fr-FR" sz="1600" i="1" dirty="0">
                <a:effectLst/>
                <a:latin typeface="Calibri"/>
                <a:ea typeface="Times New Roman" panose="02020603050405020304" pitchFamily="18" charset="0"/>
                <a:cs typeface="Calibri"/>
              </a:rPr>
              <a:t>afin d’ effectuer des travaux dans l’appartement)</a:t>
            </a:r>
          </a:p>
          <a:p>
            <a:pPr algn="just" fontAlgn="base"/>
            <a:r>
              <a:rPr lang="fr-FR" sz="1600" dirty="0">
                <a:latin typeface="Calibri"/>
                <a:ea typeface="Calibri"/>
                <a:cs typeface="Times New Roman"/>
              </a:rPr>
              <a:t>Montant des « locations » : 8 720€</a:t>
            </a:r>
          </a:p>
          <a:p>
            <a:pPr algn="just" fontAlgn="base"/>
            <a:r>
              <a:rPr lang="fr-FR" sz="1600" dirty="0">
                <a:effectLst/>
                <a:latin typeface="Calibri"/>
                <a:ea typeface="Calibri"/>
                <a:cs typeface="Times New Roman"/>
              </a:rPr>
              <a:t>Frais de ménage / assurance / EDF / EAU / Equipements / Internet / impôts </a:t>
            </a:r>
            <a:r>
              <a:rPr lang="fr-FR" sz="1600" dirty="0">
                <a:latin typeface="Calibri"/>
                <a:ea typeface="Calibri"/>
                <a:cs typeface="Times New Roman"/>
              </a:rPr>
              <a:t> </a:t>
            </a:r>
            <a:r>
              <a:rPr lang="fr-FR" sz="1600" dirty="0">
                <a:effectLst/>
                <a:latin typeface="Calibri"/>
                <a:ea typeface="Calibri"/>
                <a:cs typeface="Times New Roman"/>
              </a:rPr>
              <a:t>/ Charges </a:t>
            </a:r>
            <a:r>
              <a:rPr lang="fr-FR" sz="1600" dirty="0">
                <a:latin typeface="Calibri"/>
                <a:ea typeface="Calibri"/>
                <a:cs typeface="Times New Roman"/>
              </a:rPr>
              <a:t>totales </a:t>
            </a:r>
            <a:r>
              <a:rPr lang="fr-FR" sz="1600" dirty="0">
                <a:effectLst/>
                <a:latin typeface="Calibri"/>
                <a:ea typeface="Calibri"/>
                <a:cs typeface="Times New Roman"/>
              </a:rPr>
              <a:t>: </a:t>
            </a:r>
            <a:r>
              <a:rPr lang="fr-FR" sz="1600" dirty="0">
                <a:latin typeface="Calibri"/>
                <a:ea typeface="Calibri"/>
                <a:cs typeface="Times New Roman"/>
              </a:rPr>
              <a:t>17 689,32</a:t>
            </a:r>
            <a:r>
              <a:rPr lang="fr-FR" sz="1600" dirty="0">
                <a:effectLst/>
                <a:latin typeface="Calibri"/>
                <a:ea typeface="Calibri"/>
                <a:cs typeface="Times New Roman"/>
              </a:rPr>
              <a:t>€</a:t>
            </a:r>
            <a:endParaRPr lang="fr-FR" sz="1800" dirty="0">
              <a:effectLst/>
              <a:latin typeface="Calibri"/>
              <a:ea typeface="Calibri"/>
              <a:cs typeface="Times New Roman"/>
            </a:endParaRPr>
          </a:p>
          <a:p>
            <a:pPr>
              <a:spcAft>
                <a:spcPts val="800"/>
              </a:spcAft>
            </a:pPr>
            <a:r>
              <a:rPr lang="fr-FR" sz="1600" dirty="0">
                <a:effectLst/>
                <a:latin typeface="Calibri"/>
                <a:ea typeface="Calibri"/>
                <a:cs typeface="Times New Roman"/>
              </a:rPr>
              <a:t>Coût pour le CSE : environ </a:t>
            </a:r>
            <a:r>
              <a:rPr lang="fr-FR" sz="1600" dirty="0">
                <a:latin typeface="Calibri"/>
                <a:ea typeface="Calibri"/>
                <a:cs typeface="Times New Roman"/>
              </a:rPr>
              <a:t>8 969,32</a:t>
            </a:r>
            <a:r>
              <a:rPr lang="fr-FR" sz="1600" dirty="0">
                <a:effectLst/>
                <a:latin typeface="Calibri"/>
                <a:ea typeface="Calibri"/>
                <a:cs typeface="Times New Roman"/>
              </a:rPr>
              <a:t>€ </a:t>
            </a:r>
          </a:p>
          <a:p>
            <a:pPr>
              <a:spcAft>
                <a:spcPts val="800"/>
              </a:spcAft>
            </a:pPr>
            <a:endParaRPr lang="fr-FR" sz="1600" dirty="0">
              <a:effectLst/>
              <a:latin typeface="Calibri"/>
              <a:ea typeface="Calibri" panose="020F0502020204030204" pitchFamily="34" charset="0"/>
              <a:cs typeface="Times New Roman"/>
            </a:endParaRPr>
          </a:p>
          <a:p>
            <a:pPr fontAlgn="base"/>
            <a:r>
              <a:rPr lang="fr-FR" sz="1600" dirty="0">
                <a:solidFill>
                  <a:srgbClr val="00B0F0"/>
                </a:solidFill>
                <a:latin typeface="Calibri"/>
                <a:cs typeface="Calibri"/>
              </a:rPr>
              <a:t>ANTIBES</a:t>
            </a:r>
          </a:p>
          <a:p>
            <a:pPr fontAlgn="base"/>
            <a:r>
              <a:rPr lang="fr-FR" sz="1600" dirty="0">
                <a:effectLst/>
                <a:latin typeface="Calibri"/>
                <a:ea typeface="Times New Roman" panose="02020603050405020304" pitchFamily="18" charset="0"/>
                <a:cs typeface="Calibri"/>
              </a:rPr>
              <a:t>Montant de la quinzaine (du 29 juin au 13 juillet 2024) : 600 €</a:t>
            </a:r>
          </a:p>
          <a:p>
            <a:r>
              <a:rPr lang="fr-FR" sz="1600" dirty="0">
                <a:effectLst/>
                <a:latin typeface="Calibri"/>
                <a:ea typeface="Times New Roman" panose="02020603050405020304" pitchFamily="18" charset="0"/>
                <a:cs typeface="Calibri"/>
              </a:rPr>
              <a:t>Coût pour le CSE : Néant (autofinancement)</a:t>
            </a:r>
          </a:p>
          <a:p>
            <a:pPr fontAlgn="base"/>
            <a:endParaRPr lang="fr-FR" sz="1800" dirty="0">
              <a:effectLst/>
              <a:latin typeface="Times New Roman" panose="02020603050405020304" pitchFamily="18" charset="0"/>
              <a:ea typeface="Times New Roman" panose="02020603050405020304" pitchFamily="18" charset="0"/>
            </a:endParaRPr>
          </a:p>
          <a:p>
            <a:endParaRPr lang="fr-FR" i="1" dirty="0">
              <a:solidFill>
                <a:schemeClr val="bg1"/>
              </a:solidFill>
              <a:latin typeface="Calibri" panose="020F0502020204030204" pitchFamily="34" charset="0"/>
            </a:endParaRPr>
          </a:p>
        </p:txBody>
      </p:sp>
      <p:sp>
        <p:nvSpPr>
          <p:cNvPr id="3" name="Rectangle : coins arrondis 2">
            <a:extLst>
              <a:ext uri="{FF2B5EF4-FFF2-40B4-BE49-F238E27FC236}">
                <a16:creationId xmlns:a16="http://schemas.microsoft.com/office/drawing/2014/main" id="{65DB598B-0CCB-1D07-27B3-E69548134E2E}"/>
              </a:ext>
            </a:extLst>
          </p:cNvPr>
          <p:cNvSpPr/>
          <p:nvPr/>
        </p:nvSpPr>
        <p:spPr>
          <a:xfrm>
            <a:off x="968284" y="1867290"/>
            <a:ext cx="2201092" cy="229559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sz="1200" b="1" dirty="0"/>
          </a:p>
          <a:p>
            <a:pPr algn="ctr"/>
            <a:r>
              <a:rPr lang="fr-FR" sz="1200" b="1" dirty="0">
                <a:solidFill>
                  <a:srgbClr val="002060"/>
                </a:solidFill>
              </a:rPr>
              <a:t>APPARTEMENT DE STELLA-PLAGE</a:t>
            </a:r>
          </a:p>
          <a:p>
            <a:r>
              <a:rPr lang="fr-FR" sz="1200" dirty="0"/>
              <a:t>Appartement appartenant au CSE  - capacité max de 8 personnes – ouvert à la location toute l’année </a:t>
            </a:r>
          </a:p>
          <a:p>
            <a:r>
              <a:rPr lang="fr-FR" sz="1200" dirty="0"/>
              <a:t>Prix de la semaine : 180€ et 280€ pendant les vacances scolaires d’été</a:t>
            </a:r>
          </a:p>
          <a:p>
            <a:r>
              <a:rPr lang="fr-FR" sz="1200" dirty="0"/>
              <a:t>Prix du WE : 120 ou 140€ selon la période réservée</a:t>
            </a:r>
          </a:p>
          <a:p>
            <a:pPr algn="ctr"/>
            <a:endParaRPr lang="fr-FR" sz="1400" dirty="0"/>
          </a:p>
        </p:txBody>
      </p:sp>
      <p:sp>
        <p:nvSpPr>
          <p:cNvPr id="6" name="Rectangle : coins arrondis 5">
            <a:extLst>
              <a:ext uri="{FF2B5EF4-FFF2-40B4-BE49-F238E27FC236}">
                <a16:creationId xmlns:a16="http://schemas.microsoft.com/office/drawing/2014/main" id="{17F38707-5F75-42E1-D640-053A6BF4A78E}"/>
              </a:ext>
            </a:extLst>
          </p:cNvPr>
          <p:cNvSpPr/>
          <p:nvPr/>
        </p:nvSpPr>
        <p:spPr>
          <a:xfrm>
            <a:off x="975018" y="4378346"/>
            <a:ext cx="2201092" cy="229559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b="1" dirty="0">
                <a:solidFill>
                  <a:srgbClr val="002060"/>
                </a:solidFill>
              </a:rPr>
              <a:t>APPARTEMENT D’ANTIBES</a:t>
            </a:r>
          </a:p>
          <a:p>
            <a:r>
              <a:rPr lang="fr-FR" sz="1400" dirty="0"/>
              <a:t>Appartement en TIMESHARE (capacité d'accueil max de 4 personnes) dans une résidence avec piscine (ouvert à la location la 1ère quinzaine de juillet)</a:t>
            </a:r>
          </a:p>
          <a:p>
            <a:endParaRPr lang="fr-FR" sz="1400" dirty="0"/>
          </a:p>
        </p:txBody>
      </p:sp>
      <p:pic>
        <p:nvPicPr>
          <p:cNvPr id="2" name="Image 1">
            <a:extLst>
              <a:ext uri="{FF2B5EF4-FFF2-40B4-BE49-F238E27FC236}">
                <a16:creationId xmlns:a16="http://schemas.microsoft.com/office/drawing/2014/main" id="{3C18342C-EDDD-F388-5693-6F588F4083AF}"/>
              </a:ext>
            </a:extLst>
          </p:cNvPr>
          <p:cNvPicPr>
            <a:picLocks noChangeAspect="1"/>
          </p:cNvPicPr>
          <p:nvPr/>
        </p:nvPicPr>
        <p:blipFill>
          <a:blip r:embed="rId2"/>
          <a:stretch>
            <a:fillRect/>
          </a:stretch>
        </p:blipFill>
        <p:spPr>
          <a:xfrm>
            <a:off x="3434715" y="2695114"/>
            <a:ext cx="2016706" cy="1467772"/>
          </a:xfrm>
          <a:prstGeom prst="rect">
            <a:avLst/>
          </a:prstGeom>
        </p:spPr>
      </p:pic>
      <p:pic>
        <p:nvPicPr>
          <p:cNvPr id="4" name="Image 3">
            <a:extLst>
              <a:ext uri="{FF2B5EF4-FFF2-40B4-BE49-F238E27FC236}">
                <a16:creationId xmlns:a16="http://schemas.microsoft.com/office/drawing/2014/main" id="{EB5BAEC8-F67F-D3D9-3E24-2C19D031581E}"/>
              </a:ext>
            </a:extLst>
          </p:cNvPr>
          <p:cNvPicPr>
            <a:picLocks noChangeAspect="1"/>
          </p:cNvPicPr>
          <p:nvPr/>
        </p:nvPicPr>
        <p:blipFill>
          <a:blip r:embed="rId3"/>
          <a:stretch>
            <a:fillRect/>
          </a:stretch>
        </p:blipFill>
        <p:spPr>
          <a:xfrm>
            <a:off x="3434715" y="4860890"/>
            <a:ext cx="2010592" cy="1469844"/>
          </a:xfrm>
          <a:prstGeom prst="rect">
            <a:avLst/>
          </a:prstGeom>
        </p:spPr>
      </p:pic>
      <p:pic>
        <p:nvPicPr>
          <p:cNvPr id="9" name="Graphique 8" descr="Soleil contour">
            <a:extLst>
              <a:ext uri="{FF2B5EF4-FFF2-40B4-BE49-F238E27FC236}">
                <a16:creationId xmlns:a16="http://schemas.microsoft.com/office/drawing/2014/main" id="{47EB590A-393F-D24C-8390-35F5737B01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79928" y="4065898"/>
            <a:ext cx="914400" cy="914400"/>
          </a:xfrm>
          <a:prstGeom prst="rect">
            <a:avLst/>
          </a:prstGeom>
        </p:spPr>
      </p:pic>
    </p:spTree>
    <p:extLst>
      <p:ext uri="{BB962C8B-B14F-4D97-AF65-F5344CB8AC3E}">
        <p14:creationId xmlns:p14="http://schemas.microsoft.com/office/powerpoint/2010/main" val="760414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212931" y="841439"/>
            <a:ext cx="9356921" cy="4601260"/>
          </a:xfrm>
          <a:prstGeom prst="rect">
            <a:avLst/>
          </a:prstGeom>
          <a:noFill/>
        </p:spPr>
        <p:txBody>
          <a:bodyPr wrap="square" lIns="91440" tIns="45720" rIns="91440" bIns="45720" rtlCol="0" anchor="t">
            <a:spAutoFit/>
          </a:bodyPr>
          <a:lstStyle/>
          <a:p>
            <a:pPr algn="just"/>
            <a:r>
              <a:rPr lang="fr-FR" sz="2400" b="1" dirty="0">
                <a:solidFill>
                  <a:schemeClr val="accent6">
                    <a:lumMod val="50000"/>
                  </a:schemeClr>
                </a:solidFill>
              </a:rPr>
              <a:t>S'agissant de l'appartement de Stella – plusieurs constats :</a:t>
            </a:r>
          </a:p>
          <a:p>
            <a:pPr algn="just"/>
            <a:endParaRPr lang="fr-FR" sz="900" b="1" i="1" dirty="0"/>
          </a:p>
          <a:p>
            <a:pPr marL="342900" indent="-342900" algn="just">
              <a:buFont typeface="Wingdings" panose="05000000000000000000" pitchFamily="2" charset="2"/>
              <a:buChar char="ü"/>
            </a:pPr>
            <a:r>
              <a:rPr lang="fr-FR" sz="2000" i="1" dirty="0"/>
              <a:t>Le nombre de demandes de locations dudit appartement est toujours important surtout s’agissant de la période d’avril à septembre ;</a:t>
            </a:r>
          </a:p>
          <a:p>
            <a:pPr marL="342900" indent="-342900" algn="just">
              <a:buFont typeface="Wingdings" panose="05000000000000000000" pitchFamily="2" charset="2"/>
              <a:buChar char="ü"/>
            </a:pPr>
            <a:r>
              <a:rPr lang="fr-FR" sz="2000" i="1" dirty="0"/>
              <a:t>Sont toujours prioritaires (conformément au règlement intérieur) les agents n’ayant jamais bénéficié de l’appartement depuis fin 2019 (date de mise en place du CSE) et les agents qui se positionnent sur une semaine sachant que si besoin un tirage au sort est réalisé ;	</a:t>
            </a:r>
          </a:p>
          <a:p>
            <a:pPr marL="342900" indent="-342900" algn="just">
              <a:buFont typeface="Wingdings" panose="05000000000000000000" pitchFamily="2" charset="2"/>
              <a:buChar char="ü"/>
            </a:pPr>
            <a:r>
              <a:rPr lang="fr-FR" sz="2000" i="1" dirty="0"/>
              <a:t>Le ménage (supporté en grande partie par le CSE) est d'un coût élevé mais nous ne trouvons pas d'autres prestataires, qui plus est concurrentiels, du fait de la localisation de l'appartement (les sociétés proposant ce type de service sont très demandées sur la côte) ; des recherches ont été effectuées pour trouver une conciergerie, en vain ;</a:t>
            </a:r>
          </a:p>
          <a:p>
            <a:pPr marL="342900" indent="-342900" algn="just">
              <a:buFont typeface="Wingdings" panose="05000000000000000000" pitchFamily="2" charset="2"/>
              <a:buChar char="ü"/>
            </a:pPr>
            <a:r>
              <a:rPr lang="fr-FR" sz="2000" i="1" dirty="0"/>
              <a:t>Sur 2024, des travaux d’entretien et d’embellissement ont été réalisés (réaménagement de l'intérieur et de l'extérieur) ; les agents bénéficiaires ont salué la qualité de l'intervention ;</a:t>
            </a:r>
            <a:endParaRPr lang="fr-FR" sz="2000" i="1" dirty="0">
              <a:latin typeface="Tw Cen MT"/>
            </a:endParaRPr>
          </a:p>
          <a:p>
            <a:pPr marL="342900" indent="-342900" algn="just">
              <a:buFont typeface="Wingdings" panose="05000000000000000000" pitchFamily="2" charset="2"/>
              <a:buChar char="ü"/>
            </a:pPr>
            <a:r>
              <a:rPr lang="fr-FR" sz="2000" i="1" dirty="0">
                <a:latin typeface="TW Cen MT"/>
              </a:rPr>
              <a:t>Les retours sont toujours très positifs, l'appartement étant bien équipé avec une belle capacité d'accueil et proche de la mer.</a:t>
            </a:r>
          </a:p>
        </p:txBody>
      </p:sp>
    </p:spTree>
    <p:extLst>
      <p:ext uri="{BB962C8B-B14F-4D97-AF65-F5344CB8AC3E}">
        <p14:creationId xmlns:p14="http://schemas.microsoft.com/office/powerpoint/2010/main" val="254759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417863" y="2218235"/>
            <a:ext cx="9356921" cy="2616101"/>
          </a:xfrm>
          <a:prstGeom prst="rect">
            <a:avLst/>
          </a:prstGeom>
          <a:noFill/>
        </p:spPr>
        <p:txBody>
          <a:bodyPr wrap="square" lIns="91440" tIns="45720" rIns="91440" bIns="45720" rtlCol="0" anchor="t">
            <a:spAutoFit/>
          </a:bodyPr>
          <a:lstStyle/>
          <a:p>
            <a:pPr algn="just"/>
            <a:r>
              <a:rPr lang="fr-FR" sz="2400" b="1" dirty="0">
                <a:solidFill>
                  <a:schemeClr val="accent6">
                    <a:lumMod val="50000"/>
                  </a:schemeClr>
                </a:solidFill>
              </a:rPr>
              <a:t>S'agissant de l'appartement d'Antibes :</a:t>
            </a:r>
            <a:endParaRPr lang="en-US" sz="2400" dirty="0">
              <a:solidFill>
                <a:schemeClr val="accent6">
                  <a:lumMod val="50000"/>
                </a:schemeClr>
              </a:solidFill>
            </a:endParaRPr>
          </a:p>
          <a:p>
            <a:pPr algn="just"/>
            <a:endParaRPr lang="fr-FR" sz="800" b="1" dirty="0"/>
          </a:p>
          <a:p>
            <a:pPr marL="342900" indent="-342900" algn="just">
              <a:buFont typeface="Wingdings" panose="05000000000000000000" pitchFamily="2" charset="2"/>
              <a:buChar char="ü"/>
            </a:pPr>
            <a:r>
              <a:rPr lang="fr-FR" sz="2200" i="1" dirty="0"/>
              <a:t>Le fait qu'une partie de la quinzaine attribuée au CSE soit hors-vacances scolaires limite très certainement le nombre de demandes ;</a:t>
            </a:r>
          </a:p>
          <a:p>
            <a:pPr marL="342900" indent="-342900" algn="just">
              <a:buFont typeface="Wingdings" panose="05000000000000000000" pitchFamily="2" charset="2"/>
              <a:buChar char="ü"/>
            </a:pPr>
            <a:endParaRPr lang="fr-FR" sz="2200" i="1" dirty="0"/>
          </a:p>
          <a:p>
            <a:pPr marL="342900" indent="-342900" algn="just">
              <a:buFont typeface="Wingdings" panose="05000000000000000000" pitchFamily="2" charset="2"/>
              <a:buChar char="ü"/>
            </a:pPr>
            <a:r>
              <a:rPr lang="fr-FR" sz="2200" i="1" dirty="0"/>
              <a:t>En 2024, 2 agents s'étaient positionnés, un tirage au sort a donc été effectué ;</a:t>
            </a:r>
          </a:p>
          <a:p>
            <a:pPr marL="342900" indent="-342900" algn="just">
              <a:buFont typeface="Wingdings" panose="05000000000000000000" pitchFamily="2" charset="2"/>
              <a:buChar char="ü"/>
            </a:pPr>
            <a:endParaRPr lang="fr-FR" sz="2200" i="1" dirty="0"/>
          </a:p>
          <a:p>
            <a:pPr marL="342900" indent="-342900" algn="just">
              <a:buFont typeface="Wingdings" panose="05000000000000000000" pitchFamily="2" charset="2"/>
              <a:buChar char="ü"/>
            </a:pPr>
            <a:r>
              <a:rPr lang="fr-FR" sz="2200" i="1" dirty="0"/>
              <a:t>Le retour du bénéficiaire 2024 a été positif comme sur les années précédentes.</a:t>
            </a:r>
          </a:p>
        </p:txBody>
      </p:sp>
    </p:spTree>
    <p:extLst>
      <p:ext uri="{BB962C8B-B14F-4D97-AF65-F5344CB8AC3E}">
        <p14:creationId xmlns:p14="http://schemas.microsoft.com/office/powerpoint/2010/main" val="3028570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2249125" y="1007499"/>
            <a:ext cx="7872549"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DEB340">
                    <a:lumMod val="50000"/>
                  </a:srgbClr>
                </a:solidFill>
                <a:effectLst/>
                <a:uLnTx/>
                <a:uFillTx/>
                <a:latin typeface="Garamond" panose="02020404030301010803"/>
                <a:ea typeface="+mn-ea"/>
                <a:cs typeface="+mn-cs"/>
              </a:rPr>
              <a:t>UTILISATION DU BUDGET ŒUVRES SOCIALES (ASC) : LES SORTIES CSE</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7580153" y="3198955"/>
            <a:ext cx="3176157" cy="188703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B0F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effectLst/>
                <a:uLnTx/>
                <a:uFillTx/>
                <a:latin typeface="Calibri"/>
                <a:cs typeface="Calibri"/>
              </a:rPr>
              <a:t>9</a:t>
            </a:r>
            <a:r>
              <a:rPr lang="fr-FR" dirty="0">
                <a:latin typeface="Calibri"/>
                <a:cs typeface="Calibri"/>
              </a:rPr>
              <a:t>1</a:t>
            </a:r>
            <a:r>
              <a:rPr kumimoji="0" lang="fr-FR" sz="1800" b="0" i="0" u="none" strike="noStrike" kern="1200" cap="none" spc="0" normalizeH="0" baseline="0" noProof="0" dirty="0">
                <a:ln>
                  <a:noFill/>
                </a:ln>
                <a:effectLst/>
                <a:uLnTx/>
                <a:uFillTx/>
                <a:latin typeface="Calibri"/>
                <a:cs typeface="Calibri"/>
              </a:rPr>
              <a:t> agents – 217 personnes</a:t>
            </a:r>
            <a:endParaRPr lang="fr-FR" sz="1800" b="0" i="0" u="none" strike="noStrike" kern="1200" cap="none" spc="0" normalizeH="0" baseline="0" noProof="0" dirty="0">
              <a:ln>
                <a:noFill/>
              </a:ln>
              <a:effectLst/>
              <a:uLnTx/>
              <a:uFillTx/>
              <a:latin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a:defRPr/>
            </a:pPr>
            <a:r>
              <a:rPr kumimoji="0" lang="fr-FR" sz="1800" b="0" i="0" u="none" strike="noStrike" kern="1200" cap="none" spc="0" normalizeH="0" baseline="0" noProof="0" dirty="0">
                <a:ln>
                  <a:noFill/>
                </a:ln>
                <a:effectLst/>
                <a:uLnTx/>
                <a:uFillTx/>
                <a:latin typeface="Calibri"/>
                <a:cs typeface="Calibri"/>
              </a:rPr>
              <a:t>Coût de la sortie :  </a:t>
            </a:r>
            <a:r>
              <a:rPr lang="fr-FR" dirty="0">
                <a:latin typeface="Calibri"/>
                <a:cs typeface="Calibri"/>
              </a:rPr>
              <a:t>23 630,40</a:t>
            </a:r>
            <a:r>
              <a:rPr kumimoji="0" lang="fr-FR" sz="1800" b="0" i="0" u="none" strike="noStrike" kern="1200" cap="none" spc="0" normalizeH="0" baseline="0" noProof="0" dirty="0">
                <a:ln>
                  <a:noFill/>
                </a:ln>
                <a:effectLst/>
                <a:uLnTx/>
                <a:uFillTx/>
                <a:latin typeface="Calibri"/>
                <a:cs typeface="Calibri"/>
              </a:rPr>
              <a:t>€</a:t>
            </a:r>
            <a:endParaRPr lang="fr-FR" sz="1800" b="0" i="0" u="none" strike="noStrike" kern="1200" cap="none" spc="0" normalizeH="0" baseline="0" noProof="0" dirty="0">
              <a:ln>
                <a:noFill/>
              </a:ln>
              <a:effectLst/>
              <a:uLnTx/>
              <a:uFillTx/>
              <a:latin typeface="Calibri"/>
              <a:ea typeface="Calibri"/>
              <a:cs typeface="Calibri"/>
            </a:endParaRPr>
          </a:p>
          <a:p>
            <a:pPr>
              <a:defRPr/>
            </a:pPr>
            <a:r>
              <a:rPr kumimoji="0" lang="fr-FR" sz="1800" b="0" i="0" u="none" strike="noStrike" kern="1200" cap="none" spc="0" normalizeH="0" baseline="0" noProof="0" dirty="0">
                <a:ln>
                  <a:noFill/>
                </a:ln>
                <a:effectLst/>
                <a:uLnTx/>
                <a:uFillTx/>
                <a:latin typeface="Calibri"/>
                <a:cs typeface="Calibri"/>
              </a:rPr>
              <a:t>Participation agents : </a:t>
            </a:r>
            <a:r>
              <a:rPr lang="fr-FR" dirty="0">
                <a:latin typeface="Calibri"/>
                <a:cs typeface="Calibri"/>
              </a:rPr>
              <a:t>7 620 </a:t>
            </a:r>
            <a:r>
              <a:rPr kumimoji="0" lang="fr-FR" sz="1800" b="0" i="0" u="none" strike="noStrike" kern="1200" cap="none" spc="0" normalizeH="0" baseline="0" noProof="0" dirty="0">
                <a:ln>
                  <a:noFill/>
                </a:ln>
                <a:effectLst/>
                <a:uLnTx/>
                <a:uFillTx/>
                <a:latin typeface="Calibri"/>
                <a:cs typeface="Calibri"/>
              </a:rPr>
              <a:t>€</a:t>
            </a:r>
            <a:r>
              <a:rPr lang="fr-FR" dirty="0">
                <a:solidFill>
                  <a:prstClr val="white"/>
                </a:solidFill>
                <a:latin typeface="Calibri"/>
                <a:ea typeface="Calibri"/>
                <a:cs typeface="Calibri"/>
              </a:rPr>
              <a:t> + 4 330 € ANCV</a:t>
            </a:r>
            <a:endParaRPr lang="fr-FR" dirty="0">
              <a:solidFill>
                <a:prstClr val="white"/>
              </a:solidFill>
              <a:latin typeface="Calibri"/>
              <a:ea typeface="Calibri"/>
              <a:cs typeface="+mn-cs"/>
            </a:endParaRPr>
          </a:p>
          <a:p>
            <a:pPr>
              <a:defRPr/>
            </a:pPr>
            <a:r>
              <a:rPr kumimoji="0" lang="fr-FR" sz="1800" b="0" i="0" u="none" strike="noStrike" kern="1200" cap="none" spc="0" normalizeH="0" baseline="0" noProof="0" dirty="0">
                <a:ln>
                  <a:noFill/>
                </a:ln>
                <a:solidFill>
                  <a:srgbClr val="00B0F0"/>
                </a:solidFill>
                <a:effectLst/>
                <a:uLnTx/>
                <a:uFillTx/>
                <a:latin typeface="Calibri"/>
                <a:cs typeface="Calibri"/>
              </a:rPr>
              <a:t>Coût réel CSE : </a:t>
            </a:r>
            <a:r>
              <a:rPr lang="fr-FR" dirty="0">
                <a:solidFill>
                  <a:srgbClr val="00B0F0"/>
                </a:solidFill>
                <a:latin typeface="Calibri"/>
                <a:cs typeface="Calibri"/>
              </a:rPr>
              <a:t>11 680,40 </a:t>
            </a:r>
            <a:r>
              <a:rPr kumimoji="0" lang="fr-FR" sz="1800" b="0" i="0" u="none" strike="noStrike" kern="1200" cap="none" spc="0" normalizeH="0" baseline="0" noProof="0" dirty="0">
                <a:ln>
                  <a:noFill/>
                </a:ln>
                <a:solidFill>
                  <a:srgbClr val="00B0F0"/>
                </a:solidFill>
                <a:effectLst/>
                <a:uLnTx/>
                <a:uFillTx/>
                <a:latin typeface="Calibri"/>
                <a:cs typeface="Calibri"/>
              </a:rPr>
              <a:t>€</a:t>
            </a:r>
            <a:endParaRPr lang="fr-FR" sz="1800" b="0" i="0" u="none" strike="noStrike" kern="1200" cap="none" spc="0" normalizeH="0" baseline="0" noProof="0" dirty="0">
              <a:ln>
                <a:noFill/>
              </a:ln>
              <a:solidFill>
                <a:srgbClr val="00B0F0"/>
              </a:solidFill>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B0F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6" name="ZoneTexte 15">
            <a:extLst>
              <a:ext uri="{FF2B5EF4-FFF2-40B4-BE49-F238E27FC236}">
                <a16:creationId xmlns:a16="http://schemas.microsoft.com/office/drawing/2014/main" id="{BA1B81EB-8624-1C5A-84E3-9D49FEC838D3}"/>
              </a:ext>
            </a:extLst>
          </p:cNvPr>
          <p:cNvSpPr txBox="1"/>
          <p:nvPr/>
        </p:nvSpPr>
        <p:spPr>
          <a:xfrm>
            <a:off x="3402545" y="5417445"/>
            <a:ext cx="6653349"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700" b="1" dirty="0">
                <a:solidFill>
                  <a:schemeClr val="accent3">
                    <a:lumMod val="75000"/>
                  </a:schemeClr>
                </a:solidFill>
                <a:latin typeface="Garamond" panose="02020404030301010803"/>
              </a:rPr>
              <a:t>LE ROI LION LE 27 JANVIER 2024</a:t>
            </a:r>
          </a:p>
        </p:txBody>
      </p:sp>
      <p:sp>
        <p:nvSpPr>
          <p:cNvPr id="2" name="Ellipse 1">
            <a:extLst>
              <a:ext uri="{FF2B5EF4-FFF2-40B4-BE49-F238E27FC236}">
                <a16:creationId xmlns:a16="http://schemas.microsoft.com/office/drawing/2014/main" id="{29A256CA-E6D8-3584-7F6D-E32ABE0F95E8}"/>
              </a:ext>
            </a:extLst>
          </p:cNvPr>
          <p:cNvSpPr/>
          <p:nvPr/>
        </p:nvSpPr>
        <p:spPr>
          <a:xfrm>
            <a:off x="10184239" y="1802399"/>
            <a:ext cx="1522619" cy="1486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FR" sz="1200" i="0" u="sng" dirty="0">
              <a:solidFill>
                <a:schemeClr val="bg1"/>
              </a:solidFill>
              <a:effectLst/>
              <a:latin typeface="Calibri" panose="020F0502020204030204" pitchFamily="34" charset="0"/>
            </a:endParaRPr>
          </a:p>
          <a:p>
            <a:pPr algn="l"/>
            <a:r>
              <a:rPr lang="fr-FR" sz="1200" b="1" i="0" u="sng" dirty="0">
                <a:solidFill>
                  <a:schemeClr val="bg1"/>
                </a:solidFill>
                <a:effectLst/>
                <a:latin typeface="Calibri" panose="020F0502020204030204" pitchFamily="34" charset="0"/>
              </a:rPr>
              <a:t>Tarif CSE</a:t>
            </a:r>
          </a:p>
          <a:p>
            <a:pPr algn="l"/>
            <a:r>
              <a:rPr lang="fr-FR" sz="1200" dirty="0">
                <a:solidFill>
                  <a:schemeClr val="bg1"/>
                </a:solidFill>
                <a:latin typeface="Calibri" panose="020F0502020204030204" pitchFamily="34" charset="0"/>
              </a:rPr>
              <a:t>55€</a:t>
            </a:r>
          </a:p>
          <a:p>
            <a:pPr algn="l"/>
            <a:r>
              <a:rPr lang="fr-FR" sz="1200" b="1" i="0" u="sng" dirty="0">
                <a:solidFill>
                  <a:schemeClr val="bg1"/>
                </a:solidFill>
                <a:effectLst/>
                <a:latin typeface="Calibri" panose="020F0502020204030204" pitchFamily="34" charset="0"/>
              </a:rPr>
              <a:t>Tarif extérieur </a:t>
            </a:r>
          </a:p>
          <a:p>
            <a:pPr algn="l"/>
            <a:r>
              <a:rPr lang="fr-FR" sz="1200" dirty="0">
                <a:solidFill>
                  <a:schemeClr val="bg1"/>
                </a:solidFill>
                <a:latin typeface="Calibri" panose="020F0502020204030204" pitchFamily="34" charset="0"/>
              </a:rPr>
              <a:t>110€</a:t>
            </a:r>
            <a:endParaRPr lang="fr-FR" sz="1200" i="0" dirty="0">
              <a:solidFill>
                <a:schemeClr val="bg1"/>
              </a:solidFill>
              <a:effectLst/>
              <a:latin typeface="Calibri" panose="020F0502020204030204" pitchFamily="34" charset="0"/>
            </a:endParaRPr>
          </a:p>
          <a:p>
            <a:pPr algn="l"/>
            <a:endParaRPr lang="fr-FR" sz="1200" i="0" dirty="0">
              <a:solidFill>
                <a:schemeClr val="bg1"/>
              </a:solidFill>
              <a:effectLst/>
              <a:latin typeface="Calibri" panose="020F0502020204030204" pitchFamily="34" charset="0"/>
            </a:endParaRPr>
          </a:p>
        </p:txBody>
      </p:sp>
      <p:pic>
        <p:nvPicPr>
          <p:cNvPr id="9" name="Image 8">
            <a:extLst>
              <a:ext uri="{FF2B5EF4-FFF2-40B4-BE49-F238E27FC236}">
                <a16:creationId xmlns:a16="http://schemas.microsoft.com/office/drawing/2014/main" id="{83AAD9F6-E9BC-6B2F-692D-710D0FCEE5E6}"/>
              </a:ext>
            </a:extLst>
          </p:cNvPr>
          <p:cNvPicPr>
            <a:picLocks noChangeAspect="1"/>
          </p:cNvPicPr>
          <p:nvPr/>
        </p:nvPicPr>
        <p:blipFill>
          <a:blip r:embed="rId2"/>
          <a:stretch>
            <a:fillRect/>
          </a:stretch>
        </p:blipFill>
        <p:spPr>
          <a:xfrm>
            <a:off x="467948" y="2089800"/>
            <a:ext cx="2934597" cy="3972080"/>
          </a:xfrm>
          <a:prstGeom prst="rect">
            <a:avLst/>
          </a:prstGeom>
        </p:spPr>
      </p:pic>
      <p:pic>
        <p:nvPicPr>
          <p:cNvPr id="11" name="Image 10">
            <a:extLst>
              <a:ext uri="{FF2B5EF4-FFF2-40B4-BE49-F238E27FC236}">
                <a16:creationId xmlns:a16="http://schemas.microsoft.com/office/drawing/2014/main" id="{D3F1C1E5-7249-9A05-D541-697B95F125C6}"/>
              </a:ext>
            </a:extLst>
          </p:cNvPr>
          <p:cNvPicPr>
            <a:picLocks noChangeAspect="1"/>
          </p:cNvPicPr>
          <p:nvPr/>
        </p:nvPicPr>
        <p:blipFill>
          <a:blip r:embed="rId3"/>
          <a:stretch>
            <a:fillRect/>
          </a:stretch>
        </p:blipFill>
        <p:spPr>
          <a:xfrm>
            <a:off x="3499582" y="2936413"/>
            <a:ext cx="3594141" cy="2149573"/>
          </a:xfrm>
          <a:prstGeom prst="rect">
            <a:avLst/>
          </a:prstGeom>
        </p:spPr>
      </p:pic>
    </p:spTree>
    <p:extLst>
      <p:ext uri="{BB962C8B-B14F-4D97-AF65-F5344CB8AC3E}">
        <p14:creationId xmlns:p14="http://schemas.microsoft.com/office/powerpoint/2010/main" val="39552107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2249125" y="1007499"/>
            <a:ext cx="7872549"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DEB340">
                    <a:lumMod val="50000"/>
                  </a:srgbClr>
                </a:solidFill>
                <a:effectLst/>
                <a:uLnTx/>
                <a:uFillTx/>
                <a:latin typeface="Garamond" panose="02020404030301010803"/>
                <a:ea typeface="+mn-ea"/>
                <a:cs typeface="+mn-cs"/>
              </a:rPr>
              <a:t>UTILISATION DU BUDGET ŒUVRES SOCIALES (ASC) : LES SORTIES CSE</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5088654" y="3356591"/>
            <a:ext cx="3176157" cy="188703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B0F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effectLst/>
                <a:uLnTx/>
                <a:uFillTx/>
                <a:latin typeface="Calibri"/>
                <a:cs typeface="Calibri"/>
              </a:rPr>
              <a:t>71 agents – 224 personnes</a:t>
            </a:r>
            <a:endParaRPr lang="fr-FR" sz="1800" b="0" i="0" u="none" strike="noStrike" kern="1200" cap="none" spc="0" normalizeH="0" baseline="0" noProof="0" dirty="0">
              <a:ln>
                <a:noFill/>
              </a:ln>
              <a:effectLst/>
              <a:uLnTx/>
              <a:uFillTx/>
              <a:latin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a:defRPr/>
            </a:pPr>
            <a:r>
              <a:rPr kumimoji="0" lang="fr-FR" sz="1800" b="0" i="0" u="none" strike="noStrike" kern="1200" cap="none" spc="0" normalizeH="0" baseline="0" noProof="0" dirty="0">
                <a:ln>
                  <a:noFill/>
                </a:ln>
                <a:effectLst/>
                <a:uLnTx/>
                <a:uFillTx/>
                <a:latin typeface="Calibri"/>
                <a:cs typeface="Calibri"/>
              </a:rPr>
              <a:t>Coût de la sortie : </a:t>
            </a:r>
            <a:r>
              <a:rPr lang="fr-FR" dirty="0">
                <a:latin typeface="Calibri"/>
                <a:cs typeface="Calibri"/>
              </a:rPr>
              <a:t>14 512,80</a:t>
            </a:r>
            <a:r>
              <a:rPr kumimoji="0" lang="fr-FR" sz="1800" b="0" i="0" u="none" strike="noStrike" kern="1200" cap="none" spc="0" normalizeH="0" baseline="0" noProof="0" dirty="0">
                <a:ln>
                  <a:noFill/>
                </a:ln>
                <a:effectLst/>
                <a:uLnTx/>
                <a:uFillTx/>
                <a:latin typeface="Calibri"/>
                <a:cs typeface="Calibri"/>
              </a:rPr>
              <a:t>€</a:t>
            </a:r>
            <a:endParaRPr lang="fr-FR" sz="1800" b="0" i="0" u="none" strike="noStrike" kern="1200" cap="none" spc="0" normalizeH="0" baseline="0" noProof="0">
              <a:ln>
                <a:noFill/>
              </a:ln>
              <a:effectLst/>
              <a:uLnTx/>
              <a:uFillTx/>
              <a:latin typeface="Calibri"/>
              <a:ea typeface="Calibri"/>
              <a:cs typeface="Calibri"/>
            </a:endParaRPr>
          </a:p>
          <a:p>
            <a:pPr>
              <a:defRPr/>
            </a:pPr>
            <a:r>
              <a:rPr kumimoji="0" lang="fr-FR" sz="1800" b="0" i="0" u="none" strike="noStrike" kern="1200" cap="none" spc="0" normalizeH="0" baseline="0" noProof="0" dirty="0">
                <a:ln>
                  <a:noFill/>
                </a:ln>
                <a:effectLst/>
                <a:uLnTx/>
                <a:uFillTx/>
                <a:latin typeface="Calibri"/>
                <a:cs typeface="Calibri"/>
              </a:rPr>
              <a:t>Participation agents : </a:t>
            </a:r>
            <a:r>
              <a:rPr lang="fr-FR" dirty="0">
                <a:latin typeface="Calibri"/>
                <a:cs typeface="Calibri"/>
              </a:rPr>
              <a:t>8 791</a:t>
            </a:r>
            <a:r>
              <a:rPr kumimoji="0" lang="fr-FR" sz="1800" b="0" i="0" u="none" strike="noStrike" kern="1200" cap="none" spc="0" normalizeH="0" baseline="0" noProof="0" dirty="0">
                <a:ln>
                  <a:noFill/>
                </a:ln>
                <a:effectLst/>
                <a:uLnTx/>
                <a:uFillTx/>
                <a:latin typeface="Calibri"/>
                <a:cs typeface="Calibri"/>
              </a:rPr>
              <a:t>€</a:t>
            </a:r>
            <a:r>
              <a:rPr lang="fr-FR" dirty="0">
                <a:solidFill>
                  <a:prstClr val="white"/>
                </a:solidFill>
                <a:latin typeface="Calibri"/>
                <a:ea typeface="Calibri"/>
                <a:cs typeface="Calibri"/>
              </a:rPr>
              <a:t> + 859€ ANCV</a:t>
            </a:r>
            <a:endParaRPr lang="fr-FR" dirty="0">
              <a:solidFill>
                <a:prstClr val="white"/>
              </a:solidFill>
              <a:latin typeface="Calibri"/>
              <a:ea typeface="Calibr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B0F0"/>
                </a:solidFill>
                <a:effectLst/>
                <a:uLnTx/>
                <a:uFillTx/>
                <a:latin typeface="Calibri"/>
                <a:cs typeface="Calibri"/>
              </a:rPr>
              <a:t>Coût réel CSE :  </a:t>
            </a:r>
            <a:r>
              <a:rPr lang="fr-FR" dirty="0">
                <a:solidFill>
                  <a:srgbClr val="00B0F0"/>
                </a:solidFill>
                <a:latin typeface="Calibri"/>
                <a:cs typeface="Calibri"/>
              </a:rPr>
              <a:t>4862,80</a:t>
            </a:r>
            <a:r>
              <a:rPr kumimoji="0" lang="fr-FR" sz="1800" b="0" i="0" u="none" strike="noStrike" kern="1200" cap="none" spc="0" normalizeH="0" baseline="0" noProof="0" dirty="0">
                <a:ln>
                  <a:noFill/>
                </a:ln>
                <a:solidFill>
                  <a:srgbClr val="00B0F0"/>
                </a:solidFill>
                <a:effectLst/>
                <a:uLnTx/>
                <a:uFillTx/>
                <a:latin typeface="Calibri"/>
                <a:cs typeface="Calibri"/>
              </a:rPr>
              <a:t>€</a:t>
            </a:r>
            <a:endParaRPr lang="fr-FR" sz="1800" b="0" i="0" u="none" strike="noStrike" kern="1200" cap="none" spc="0" normalizeH="0" baseline="0" noProof="0" dirty="0">
              <a:ln>
                <a:noFill/>
              </a:ln>
              <a:solidFill>
                <a:srgbClr val="00B0F0"/>
              </a:solidFill>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B0F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6" name="ZoneTexte 15">
            <a:extLst>
              <a:ext uri="{FF2B5EF4-FFF2-40B4-BE49-F238E27FC236}">
                <a16:creationId xmlns:a16="http://schemas.microsoft.com/office/drawing/2014/main" id="{BA1B81EB-8624-1C5A-84E3-9D49FEC838D3}"/>
              </a:ext>
            </a:extLst>
          </p:cNvPr>
          <p:cNvSpPr txBox="1"/>
          <p:nvPr/>
        </p:nvSpPr>
        <p:spPr>
          <a:xfrm>
            <a:off x="891956" y="5495823"/>
            <a:ext cx="10040982"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700" b="1" dirty="0">
                <a:solidFill>
                  <a:schemeClr val="accent3">
                    <a:lumMod val="75000"/>
                  </a:schemeClr>
                </a:solidFill>
                <a:latin typeface="Garamond" panose="02020404030301010803"/>
              </a:rPr>
              <a:t>PARC ASTERIX LE SAMEDI 4 MAI 2024</a:t>
            </a:r>
          </a:p>
        </p:txBody>
      </p:sp>
      <p:sp>
        <p:nvSpPr>
          <p:cNvPr id="2" name="Ellipse 1">
            <a:extLst>
              <a:ext uri="{FF2B5EF4-FFF2-40B4-BE49-F238E27FC236}">
                <a16:creationId xmlns:a16="http://schemas.microsoft.com/office/drawing/2014/main" id="{29A256CA-E6D8-3584-7F6D-E32ABE0F95E8}"/>
              </a:ext>
            </a:extLst>
          </p:cNvPr>
          <p:cNvSpPr/>
          <p:nvPr/>
        </p:nvSpPr>
        <p:spPr>
          <a:xfrm>
            <a:off x="8386353" y="2085911"/>
            <a:ext cx="3317967" cy="1887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1200" i="0" u="sng" dirty="0">
                <a:solidFill>
                  <a:schemeClr val="bg1"/>
                </a:solidFill>
                <a:effectLst/>
                <a:latin typeface="Calibri" panose="020F0502020204030204" pitchFamily="34" charset="0"/>
              </a:rPr>
              <a:t>Tarif CSE</a:t>
            </a:r>
          </a:p>
          <a:p>
            <a:pPr algn="l"/>
            <a:r>
              <a:rPr lang="fr-FR" sz="1200" dirty="0">
                <a:solidFill>
                  <a:schemeClr val="bg1"/>
                </a:solidFill>
                <a:latin typeface="Calibri" panose="020F0502020204030204" pitchFamily="34" charset="0"/>
              </a:rPr>
              <a:t>Adultes / enfants + de 3 ans : 39€</a:t>
            </a:r>
          </a:p>
          <a:p>
            <a:pPr algn="l"/>
            <a:r>
              <a:rPr lang="fr-FR" sz="1200" dirty="0">
                <a:solidFill>
                  <a:schemeClr val="bg1"/>
                </a:solidFill>
                <a:latin typeface="Calibri" panose="020F0502020204030204" pitchFamily="34" charset="0"/>
              </a:rPr>
              <a:t>Enfants – de 3 ans : 14 €</a:t>
            </a:r>
          </a:p>
          <a:p>
            <a:pPr algn="l"/>
            <a:endParaRPr lang="fr-FR" sz="1200" dirty="0">
              <a:solidFill>
                <a:schemeClr val="bg1"/>
              </a:solidFill>
              <a:latin typeface="Calibri" panose="020F0502020204030204" pitchFamily="34" charset="0"/>
            </a:endParaRPr>
          </a:p>
          <a:p>
            <a:pPr algn="l"/>
            <a:r>
              <a:rPr lang="fr-FR" sz="1200" i="0" u="sng" dirty="0">
                <a:solidFill>
                  <a:schemeClr val="bg1"/>
                </a:solidFill>
                <a:effectLst/>
                <a:latin typeface="Calibri" panose="020F0502020204030204" pitchFamily="34" charset="0"/>
              </a:rPr>
              <a:t>Tarif extérieurs </a:t>
            </a:r>
          </a:p>
          <a:p>
            <a:pPr algn="l"/>
            <a:r>
              <a:rPr lang="fr-FR" sz="1200" dirty="0">
                <a:solidFill>
                  <a:schemeClr val="bg1"/>
                </a:solidFill>
                <a:latin typeface="Calibri" panose="020F0502020204030204" pitchFamily="34" charset="0"/>
              </a:rPr>
              <a:t>Adultes / enfants + de 3 ans </a:t>
            </a:r>
            <a:r>
              <a:rPr lang="fr-FR" sz="1200" i="0" dirty="0">
                <a:solidFill>
                  <a:schemeClr val="bg1"/>
                </a:solidFill>
                <a:effectLst/>
                <a:latin typeface="Calibri" panose="020F0502020204030204" pitchFamily="34" charset="0"/>
              </a:rPr>
              <a:t>: </a:t>
            </a:r>
            <a:r>
              <a:rPr lang="fr-FR" sz="1200" dirty="0">
                <a:solidFill>
                  <a:schemeClr val="bg1"/>
                </a:solidFill>
                <a:latin typeface="Calibri" panose="020F0502020204030204" pitchFamily="34" charset="0"/>
              </a:rPr>
              <a:t>65</a:t>
            </a:r>
            <a:r>
              <a:rPr lang="fr-FR" sz="1200" i="0" dirty="0">
                <a:solidFill>
                  <a:schemeClr val="bg1"/>
                </a:solidFill>
                <a:effectLst/>
                <a:latin typeface="Calibri" panose="020F0502020204030204" pitchFamily="34" charset="0"/>
              </a:rPr>
              <a:t> €</a:t>
            </a:r>
          </a:p>
          <a:p>
            <a:pPr algn="l"/>
            <a:r>
              <a:rPr lang="fr-FR" sz="1200" dirty="0">
                <a:solidFill>
                  <a:schemeClr val="bg1"/>
                </a:solidFill>
                <a:latin typeface="Calibri" panose="020F0502020204030204" pitchFamily="34" charset="0"/>
              </a:rPr>
              <a:t>Enfants – de 3 ans : 25 €</a:t>
            </a:r>
            <a:endParaRPr lang="fr-FR" sz="1200" i="0" dirty="0">
              <a:solidFill>
                <a:schemeClr val="bg1"/>
              </a:solidFill>
              <a:effectLst/>
              <a:latin typeface="Calibri" panose="020F0502020204030204" pitchFamily="34" charset="0"/>
            </a:endParaRPr>
          </a:p>
        </p:txBody>
      </p:sp>
      <p:pic>
        <p:nvPicPr>
          <p:cNvPr id="4" name="Image 3">
            <a:extLst>
              <a:ext uri="{FF2B5EF4-FFF2-40B4-BE49-F238E27FC236}">
                <a16:creationId xmlns:a16="http://schemas.microsoft.com/office/drawing/2014/main" id="{83D09A19-CFCF-02AC-C60F-326AA6383A6F}"/>
              </a:ext>
            </a:extLst>
          </p:cNvPr>
          <p:cNvPicPr>
            <a:picLocks noChangeAspect="1"/>
          </p:cNvPicPr>
          <p:nvPr/>
        </p:nvPicPr>
        <p:blipFill>
          <a:blip r:embed="rId2"/>
          <a:stretch>
            <a:fillRect/>
          </a:stretch>
        </p:blipFill>
        <p:spPr>
          <a:xfrm>
            <a:off x="891956" y="2362442"/>
            <a:ext cx="3770810" cy="2881180"/>
          </a:xfrm>
          <a:prstGeom prst="rect">
            <a:avLst/>
          </a:prstGeom>
        </p:spPr>
      </p:pic>
    </p:spTree>
    <p:extLst>
      <p:ext uri="{BB962C8B-B14F-4D97-AF65-F5344CB8AC3E}">
        <p14:creationId xmlns:p14="http://schemas.microsoft.com/office/powerpoint/2010/main" val="3669703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2589032" y="799803"/>
            <a:ext cx="6871063"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DEB340">
                    <a:lumMod val="50000"/>
                  </a:srgbClr>
                </a:solidFill>
                <a:effectLst/>
                <a:uLnTx/>
                <a:uFillTx/>
                <a:latin typeface="Garamond" panose="02020404030301010803"/>
                <a:ea typeface="+mn-ea"/>
                <a:cs typeface="+mn-cs"/>
              </a:rPr>
              <a:t>UTILISATION DU BUDGET ŒUVRES SOCIALES (ASC) : LES SORTIES CSE</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5575179" y="1963425"/>
            <a:ext cx="3557733" cy="240407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B0F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latin typeface="Calibri"/>
                <a:cs typeface="Calibri"/>
              </a:rPr>
              <a:t>95</a:t>
            </a:r>
            <a:r>
              <a:rPr kumimoji="0" lang="fr-FR" sz="1800" b="0" i="0" u="none" strike="noStrike" kern="1200" cap="none" spc="0" normalizeH="0" baseline="0" noProof="0" dirty="0">
                <a:ln>
                  <a:noFill/>
                </a:ln>
                <a:effectLst/>
                <a:uLnTx/>
                <a:uFillTx/>
                <a:latin typeface="Calibri"/>
                <a:cs typeface="Calibri"/>
              </a:rPr>
              <a:t> agents – </a:t>
            </a:r>
            <a:r>
              <a:rPr lang="fr-FR" dirty="0">
                <a:latin typeface="Calibri"/>
                <a:cs typeface="Calibri"/>
              </a:rPr>
              <a:t>292</a:t>
            </a:r>
            <a:r>
              <a:rPr kumimoji="0" lang="fr-FR" sz="1800" b="0" i="0" u="none" strike="noStrike" kern="1200" cap="none" spc="0" normalizeH="0" baseline="0" noProof="0" dirty="0">
                <a:ln>
                  <a:noFill/>
                </a:ln>
                <a:effectLst/>
                <a:uLnTx/>
                <a:uFillTx/>
                <a:latin typeface="Calibri"/>
                <a:cs typeface="Calibri"/>
              </a:rPr>
              <a:t> personnes</a:t>
            </a:r>
            <a:endParaRPr lang="fr-FR" sz="1800" b="0" i="0" u="none" strike="noStrike" kern="1200" cap="none" spc="0" normalizeH="0" baseline="0" noProof="0" dirty="0">
              <a:ln>
                <a:noFill/>
              </a:ln>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a:defRPr/>
            </a:pPr>
            <a:r>
              <a:rPr kumimoji="0" lang="fr-FR" sz="1800" b="0" i="0" u="none" strike="noStrike" kern="1200" cap="none" spc="0" normalizeH="0" baseline="0" noProof="0" dirty="0">
                <a:ln>
                  <a:noFill/>
                </a:ln>
                <a:effectLst/>
                <a:uLnTx/>
                <a:uFillTx/>
                <a:latin typeface="Calibri"/>
                <a:cs typeface="Calibri"/>
              </a:rPr>
              <a:t>Coût de la sortie : </a:t>
            </a:r>
            <a:r>
              <a:rPr lang="fr-FR" dirty="0">
                <a:latin typeface="Calibri"/>
                <a:cs typeface="Calibri"/>
              </a:rPr>
              <a:t>16 482 </a:t>
            </a:r>
            <a:r>
              <a:rPr kumimoji="0" lang="fr-FR" sz="1800" b="0" i="0" u="none" strike="noStrike" kern="1200" cap="none" spc="0" normalizeH="0" baseline="0" noProof="0" dirty="0">
                <a:ln>
                  <a:noFill/>
                </a:ln>
                <a:effectLst/>
                <a:uLnTx/>
                <a:uFillTx/>
                <a:latin typeface="Calibri"/>
                <a:cs typeface="Calibri"/>
              </a:rPr>
              <a:t>€</a:t>
            </a:r>
            <a:endParaRPr lang="fr-FR" sz="1800" b="0" i="0" u="none" strike="noStrike" kern="1200" cap="none" spc="0" normalizeH="0" baseline="0" noProof="0" dirty="0">
              <a:ln>
                <a:noFill/>
              </a:ln>
              <a:effectLst/>
              <a:uLnTx/>
              <a:uFillTx/>
              <a:latin typeface="Calibri"/>
              <a:ea typeface="Calibri"/>
              <a:cs typeface="Calibri"/>
            </a:endParaRPr>
          </a:p>
          <a:p>
            <a:pPr>
              <a:defRPr/>
            </a:pPr>
            <a:r>
              <a:rPr kumimoji="0" lang="fr-FR" sz="1800" b="0" i="0" u="none" strike="noStrike" kern="1200" cap="none" spc="0" normalizeH="0" baseline="0" noProof="0" dirty="0">
                <a:ln>
                  <a:noFill/>
                </a:ln>
                <a:effectLst/>
                <a:uLnTx/>
                <a:uFillTx/>
                <a:latin typeface="Calibri"/>
                <a:cs typeface="Calibri"/>
              </a:rPr>
              <a:t>Participation agents : </a:t>
            </a:r>
            <a:r>
              <a:rPr lang="fr-FR" dirty="0">
                <a:latin typeface="Calibri"/>
                <a:cs typeface="Calibri"/>
              </a:rPr>
              <a:t> 6 590</a:t>
            </a:r>
            <a:r>
              <a:rPr kumimoji="0" lang="fr-FR" sz="1800" b="0" i="0" u="none" strike="noStrike" kern="1200" cap="none" spc="0" normalizeH="0" baseline="0" noProof="0" dirty="0">
                <a:ln>
                  <a:noFill/>
                </a:ln>
                <a:effectLst/>
                <a:uLnTx/>
                <a:uFillTx/>
                <a:latin typeface="Calibri"/>
                <a:cs typeface="Calibri"/>
              </a:rPr>
              <a:t>€</a:t>
            </a:r>
            <a:endParaRPr lang="fr-FR" sz="1800" b="0" i="0" u="none" strike="noStrike" kern="1200" cap="none" spc="0" normalizeH="0" baseline="0" noProof="0" dirty="0">
              <a:ln>
                <a:noFill/>
              </a:ln>
              <a:effectLst/>
              <a:uLnTx/>
              <a:uFillTx/>
              <a:latin typeface="Calibri"/>
              <a:ea typeface="Calibri"/>
              <a:cs typeface="Calibri"/>
            </a:endParaRPr>
          </a:p>
          <a:p>
            <a:pPr>
              <a:defRPr/>
            </a:pPr>
            <a:r>
              <a:rPr lang="fr-FR" dirty="0">
                <a:latin typeface="Calibri"/>
                <a:cs typeface="Calibri"/>
              </a:rPr>
              <a:t>(hors ANCV) + 2 445 € d’ANCV</a:t>
            </a:r>
            <a:endParaRPr lang="fr-FR" dirty="0">
              <a:latin typeface="Calibri"/>
              <a:cs typeface="+mn-cs"/>
            </a:endParaRPr>
          </a:p>
          <a:p>
            <a:pPr>
              <a:defRPr/>
            </a:pPr>
            <a:r>
              <a:rPr kumimoji="0" lang="fr-FR" sz="1800" b="0" i="0" u="none" strike="noStrike" kern="1200" cap="none" spc="0" normalizeH="0" baseline="0" noProof="0" dirty="0">
                <a:ln>
                  <a:noFill/>
                </a:ln>
                <a:solidFill>
                  <a:srgbClr val="00B0F0"/>
                </a:solidFill>
                <a:effectLst/>
                <a:uLnTx/>
                <a:uFillTx/>
                <a:latin typeface="Calibri"/>
                <a:cs typeface="Calibri"/>
              </a:rPr>
              <a:t>Coût réel CSE : </a:t>
            </a:r>
            <a:r>
              <a:rPr lang="fr-FR" dirty="0">
                <a:solidFill>
                  <a:srgbClr val="00B0F0"/>
                </a:solidFill>
                <a:latin typeface="Calibri"/>
                <a:cs typeface="Calibri"/>
              </a:rPr>
              <a:t>7 447</a:t>
            </a:r>
            <a:r>
              <a:rPr kumimoji="0" lang="fr-FR" sz="1800" b="0" i="0" u="none" strike="noStrike" kern="1200" cap="none" spc="0" normalizeH="0" baseline="0" noProof="0" dirty="0">
                <a:ln>
                  <a:noFill/>
                </a:ln>
                <a:solidFill>
                  <a:srgbClr val="00B0F0"/>
                </a:solidFill>
                <a:effectLst/>
                <a:uLnTx/>
                <a:uFillTx/>
                <a:latin typeface="Calibri"/>
                <a:cs typeface="Calibri"/>
              </a:rPr>
              <a:t>€</a:t>
            </a:r>
            <a:endParaRPr lang="fr-FR" sz="1800" b="0" i="0" u="none" strike="noStrike" kern="1200" cap="none" spc="0" normalizeH="0" baseline="0" noProof="0" dirty="0">
              <a:ln>
                <a:noFill/>
              </a:ln>
              <a:solidFill>
                <a:srgbClr val="00B0F0"/>
              </a:solidFill>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B0F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6" name="ZoneTexte 15">
            <a:extLst>
              <a:ext uri="{FF2B5EF4-FFF2-40B4-BE49-F238E27FC236}">
                <a16:creationId xmlns:a16="http://schemas.microsoft.com/office/drawing/2014/main" id="{BA1B81EB-8624-1C5A-84E3-9D49FEC838D3}"/>
              </a:ext>
            </a:extLst>
          </p:cNvPr>
          <p:cNvSpPr txBox="1"/>
          <p:nvPr/>
        </p:nvSpPr>
        <p:spPr>
          <a:xfrm>
            <a:off x="2382631" y="5317639"/>
            <a:ext cx="6176973"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700" b="1" i="0" u="none" strike="noStrike" kern="1200" cap="none" spc="0" normalizeH="0" baseline="0" noProof="0" dirty="0">
                <a:ln>
                  <a:noFill/>
                </a:ln>
                <a:solidFill>
                  <a:schemeClr val="accent3">
                    <a:lumMod val="75000"/>
                  </a:schemeClr>
                </a:solidFill>
                <a:effectLst/>
                <a:uLnTx/>
                <a:uFillTx/>
                <a:latin typeface="Garamond" panose="02020404030301010803"/>
                <a:ea typeface="+mn-ea"/>
                <a:cs typeface="+mn-cs"/>
              </a:rPr>
              <a:t>ZOO PAIRI DAIZA LE 8 JUIN 2024</a:t>
            </a:r>
          </a:p>
        </p:txBody>
      </p:sp>
      <p:sp>
        <p:nvSpPr>
          <p:cNvPr id="2" name="Ellipse 1">
            <a:extLst>
              <a:ext uri="{FF2B5EF4-FFF2-40B4-BE49-F238E27FC236}">
                <a16:creationId xmlns:a16="http://schemas.microsoft.com/office/drawing/2014/main" id="{D7D57793-C3CC-611C-3A77-AA1163CDF588}"/>
              </a:ext>
            </a:extLst>
          </p:cNvPr>
          <p:cNvSpPr/>
          <p:nvPr/>
        </p:nvSpPr>
        <p:spPr>
          <a:xfrm>
            <a:off x="8686404" y="3065417"/>
            <a:ext cx="2652156" cy="29173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1200" b="1" i="0" u="sng" dirty="0">
                <a:solidFill>
                  <a:schemeClr val="bg1"/>
                </a:solidFill>
                <a:effectLst/>
                <a:latin typeface="Calibri" panose="020F0502020204030204" pitchFamily="34" charset="0"/>
              </a:rPr>
              <a:t>Tarif CSE</a:t>
            </a:r>
          </a:p>
          <a:p>
            <a:pPr algn="l"/>
            <a:r>
              <a:rPr lang="fr-FR" sz="1200" dirty="0">
                <a:solidFill>
                  <a:schemeClr val="bg1"/>
                </a:solidFill>
                <a:latin typeface="Calibri" panose="020F0502020204030204" pitchFamily="34" charset="0"/>
              </a:rPr>
              <a:t>Adulte &amp; enfants à partir de 12 ans </a:t>
            </a:r>
            <a:r>
              <a:rPr lang="fr-FR" sz="1200" b="0" i="0" dirty="0">
                <a:solidFill>
                  <a:schemeClr val="bg1"/>
                </a:solidFill>
                <a:effectLst/>
                <a:latin typeface="Calibri" panose="020F0502020204030204" pitchFamily="34" charset="0"/>
              </a:rPr>
              <a:t>= 30€</a:t>
            </a:r>
          </a:p>
          <a:p>
            <a:pPr algn="l"/>
            <a:r>
              <a:rPr lang="fr-FR" sz="1200" b="0" i="0" dirty="0">
                <a:solidFill>
                  <a:schemeClr val="bg1"/>
                </a:solidFill>
                <a:effectLst/>
                <a:latin typeface="Calibri" panose="020F0502020204030204" pitchFamily="34" charset="0"/>
              </a:rPr>
              <a:t>Enfants 3-11 ans : </a:t>
            </a:r>
            <a:r>
              <a:rPr lang="fr-FR" sz="1200" dirty="0">
                <a:solidFill>
                  <a:schemeClr val="bg1"/>
                </a:solidFill>
                <a:latin typeface="Calibri" panose="020F0502020204030204" pitchFamily="34" charset="0"/>
              </a:rPr>
              <a:t>25</a:t>
            </a:r>
            <a:r>
              <a:rPr lang="fr-FR" sz="1200" b="0" i="0" dirty="0">
                <a:solidFill>
                  <a:schemeClr val="bg1"/>
                </a:solidFill>
                <a:effectLst/>
                <a:latin typeface="Calibri" panose="020F0502020204030204" pitchFamily="34" charset="0"/>
              </a:rPr>
              <a:t>€</a:t>
            </a:r>
          </a:p>
          <a:p>
            <a:pPr algn="l"/>
            <a:r>
              <a:rPr lang="fr-FR" sz="1200" dirty="0">
                <a:solidFill>
                  <a:schemeClr val="bg1"/>
                </a:solidFill>
                <a:latin typeface="Calibri" panose="020F0502020204030204" pitchFamily="34" charset="0"/>
              </a:rPr>
              <a:t>Enfants – de 3 ans : 10€</a:t>
            </a:r>
            <a:endParaRPr lang="fr-FR" sz="1200" b="0" i="0" dirty="0">
              <a:solidFill>
                <a:schemeClr val="bg1"/>
              </a:solidFill>
              <a:effectLst/>
              <a:latin typeface="Calibri" panose="020F0502020204030204" pitchFamily="34" charset="0"/>
            </a:endParaRPr>
          </a:p>
          <a:p>
            <a:pPr algn="l"/>
            <a:endParaRPr lang="fr-FR" sz="1200" b="0" i="0" dirty="0">
              <a:solidFill>
                <a:schemeClr val="bg1"/>
              </a:solidFill>
              <a:effectLst/>
              <a:latin typeface="Calibri" panose="020F0502020204030204" pitchFamily="34" charset="0"/>
            </a:endParaRPr>
          </a:p>
          <a:p>
            <a:r>
              <a:rPr lang="fr-FR" sz="1200" b="1" u="sng" dirty="0">
                <a:solidFill>
                  <a:schemeClr val="bg1"/>
                </a:solidFill>
                <a:latin typeface="Calibri" panose="020F0502020204030204" pitchFamily="34" charset="0"/>
              </a:rPr>
              <a:t>Tarif extérieur</a:t>
            </a:r>
          </a:p>
          <a:p>
            <a:pPr algn="l"/>
            <a:r>
              <a:rPr lang="fr-FR" sz="1200" b="0" i="0" dirty="0">
                <a:solidFill>
                  <a:schemeClr val="bg1"/>
                </a:solidFill>
                <a:effectLst/>
                <a:latin typeface="Calibri" panose="020F0502020204030204" pitchFamily="34" charset="0"/>
              </a:rPr>
              <a:t> </a:t>
            </a:r>
            <a:r>
              <a:rPr lang="fr-FR" sz="1200" dirty="0">
                <a:solidFill>
                  <a:schemeClr val="bg1"/>
                </a:solidFill>
                <a:latin typeface="Calibri" panose="020F0502020204030204" pitchFamily="34" charset="0"/>
              </a:rPr>
              <a:t>Adulte &amp; enfants à partir de 12 ans </a:t>
            </a:r>
            <a:r>
              <a:rPr lang="fr-FR" sz="1200" b="0" i="0" dirty="0">
                <a:solidFill>
                  <a:schemeClr val="bg1"/>
                </a:solidFill>
                <a:effectLst/>
                <a:latin typeface="Calibri" panose="020F0502020204030204" pitchFamily="34" charset="0"/>
              </a:rPr>
              <a:t>= 60€</a:t>
            </a:r>
          </a:p>
          <a:p>
            <a:pPr algn="l"/>
            <a:r>
              <a:rPr lang="fr-FR" sz="1200" b="0" i="0" dirty="0">
                <a:solidFill>
                  <a:schemeClr val="bg1"/>
                </a:solidFill>
                <a:effectLst/>
                <a:latin typeface="Calibri" panose="020F0502020204030204" pitchFamily="34" charset="0"/>
              </a:rPr>
              <a:t>Enfants 3-11 ans : 5</a:t>
            </a:r>
            <a:r>
              <a:rPr lang="fr-FR" sz="1200" dirty="0">
                <a:solidFill>
                  <a:schemeClr val="bg1"/>
                </a:solidFill>
                <a:latin typeface="Calibri" panose="020F0502020204030204" pitchFamily="34" charset="0"/>
              </a:rPr>
              <a:t>5</a:t>
            </a:r>
            <a:r>
              <a:rPr lang="fr-FR" sz="1200" b="0" i="0" dirty="0">
                <a:solidFill>
                  <a:schemeClr val="bg1"/>
                </a:solidFill>
                <a:effectLst/>
                <a:latin typeface="Calibri" panose="020F0502020204030204" pitchFamily="34" charset="0"/>
              </a:rPr>
              <a:t>€</a:t>
            </a:r>
          </a:p>
          <a:p>
            <a:pPr algn="l"/>
            <a:r>
              <a:rPr lang="fr-FR" sz="1200" dirty="0">
                <a:solidFill>
                  <a:schemeClr val="bg1"/>
                </a:solidFill>
                <a:latin typeface="Calibri" panose="020F0502020204030204" pitchFamily="34" charset="0"/>
              </a:rPr>
              <a:t>Enfants – de 3 ans : 20€</a:t>
            </a:r>
            <a:endParaRPr lang="fr-FR" sz="1200" b="0" i="0" dirty="0">
              <a:solidFill>
                <a:schemeClr val="bg1"/>
              </a:solidFill>
              <a:effectLst/>
              <a:latin typeface="Calibri" panose="020F0502020204030204" pitchFamily="34" charset="0"/>
            </a:endParaRPr>
          </a:p>
          <a:p>
            <a:pPr algn="l"/>
            <a:endParaRPr lang="fr-FR" sz="1200" b="0" i="0" dirty="0">
              <a:solidFill>
                <a:schemeClr val="bg1"/>
              </a:solidFill>
              <a:effectLst/>
              <a:latin typeface="Calibri" panose="020F0502020204030204" pitchFamily="34" charset="0"/>
            </a:endParaRPr>
          </a:p>
        </p:txBody>
      </p:sp>
      <p:pic>
        <p:nvPicPr>
          <p:cNvPr id="5" name="Image 4">
            <a:extLst>
              <a:ext uri="{FF2B5EF4-FFF2-40B4-BE49-F238E27FC236}">
                <a16:creationId xmlns:a16="http://schemas.microsoft.com/office/drawing/2014/main" id="{1011193F-A4B0-C9F6-8A1B-8C98F0EE1879}"/>
              </a:ext>
            </a:extLst>
          </p:cNvPr>
          <p:cNvPicPr>
            <a:picLocks noChangeAspect="1"/>
          </p:cNvPicPr>
          <p:nvPr/>
        </p:nvPicPr>
        <p:blipFill>
          <a:blip r:embed="rId2"/>
          <a:stretch>
            <a:fillRect/>
          </a:stretch>
        </p:blipFill>
        <p:spPr>
          <a:xfrm>
            <a:off x="408774" y="2555616"/>
            <a:ext cx="2395386" cy="2551607"/>
          </a:xfrm>
          <a:prstGeom prst="rect">
            <a:avLst/>
          </a:prstGeom>
        </p:spPr>
      </p:pic>
      <p:pic>
        <p:nvPicPr>
          <p:cNvPr id="9" name="Image 8">
            <a:extLst>
              <a:ext uri="{FF2B5EF4-FFF2-40B4-BE49-F238E27FC236}">
                <a16:creationId xmlns:a16="http://schemas.microsoft.com/office/drawing/2014/main" id="{54E9CBF6-AE1D-EB58-CCE8-7A49F82E29CA}"/>
              </a:ext>
            </a:extLst>
          </p:cNvPr>
          <p:cNvPicPr>
            <a:picLocks noChangeAspect="1"/>
          </p:cNvPicPr>
          <p:nvPr/>
        </p:nvPicPr>
        <p:blipFill>
          <a:blip r:embed="rId3"/>
          <a:stretch>
            <a:fillRect/>
          </a:stretch>
        </p:blipFill>
        <p:spPr>
          <a:xfrm>
            <a:off x="3059295" y="2254615"/>
            <a:ext cx="2188824" cy="2047194"/>
          </a:xfrm>
          <a:prstGeom prst="rect">
            <a:avLst/>
          </a:prstGeom>
        </p:spPr>
      </p:pic>
    </p:spTree>
    <p:extLst>
      <p:ext uri="{BB962C8B-B14F-4D97-AF65-F5344CB8AC3E}">
        <p14:creationId xmlns:p14="http://schemas.microsoft.com/office/powerpoint/2010/main" val="3587547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2249125" y="1007499"/>
            <a:ext cx="7872549"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DEB340">
                    <a:lumMod val="50000"/>
                  </a:srgbClr>
                </a:solidFill>
                <a:effectLst/>
                <a:uLnTx/>
                <a:uFillTx/>
                <a:latin typeface="Garamond" panose="02020404030301010803"/>
                <a:ea typeface="+mn-ea"/>
                <a:cs typeface="+mn-cs"/>
              </a:rPr>
              <a:t>UTILISATION DU BUDGET ŒUVRES SOCIALES (ASC) : LES SORTIES CSE</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6421064" y="3429000"/>
            <a:ext cx="3176157" cy="188703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B0F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a:defRPr/>
            </a:pPr>
            <a:r>
              <a:rPr lang="fr-FR" dirty="0">
                <a:latin typeface="Calibri"/>
                <a:cs typeface="Calibri"/>
              </a:rPr>
              <a:t>34</a:t>
            </a:r>
            <a:r>
              <a:rPr kumimoji="0" lang="fr-FR" sz="1800" b="0" i="0" u="none" strike="noStrike" kern="1200" cap="none" spc="0" normalizeH="0" baseline="0" noProof="0" dirty="0">
                <a:ln>
                  <a:noFill/>
                </a:ln>
                <a:effectLst/>
                <a:uLnTx/>
                <a:uFillTx/>
                <a:latin typeface="Calibri"/>
                <a:cs typeface="Calibri"/>
              </a:rPr>
              <a:t> agents – </a:t>
            </a:r>
            <a:r>
              <a:rPr lang="fr-FR" dirty="0">
                <a:latin typeface="Calibri"/>
                <a:cs typeface="Calibri"/>
              </a:rPr>
              <a:t>65</a:t>
            </a:r>
            <a:r>
              <a:rPr kumimoji="0" lang="fr-FR" sz="1800" b="0" i="0" u="none" strike="noStrike" kern="1200" cap="none" spc="0" normalizeH="0" baseline="0" noProof="0" dirty="0">
                <a:ln>
                  <a:noFill/>
                </a:ln>
                <a:effectLst/>
                <a:uLnTx/>
                <a:uFillTx/>
                <a:latin typeface="Calibri"/>
                <a:cs typeface="Calibri"/>
              </a:rPr>
              <a:t> </a:t>
            </a:r>
            <a:r>
              <a:rPr lang="fr-FR" dirty="0">
                <a:latin typeface="Calibri"/>
                <a:cs typeface="Calibri"/>
              </a:rPr>
              <a:t> </a:t>
            </a:r>
            <a:r>
              <a:rPr kumimoji="0" lang="fr-FR" sz="1800" b="0" i="0" u="none" strike="noStrike" kern="1200" cap="none" spc="0" normalizeH="0" baseline="0" noProof="0" dirty="0">
                <a:ln>
                  <a:noFill/>
                </a:ln>
                <a:effectLst/>
                <a:uLnTx/>
                <a:uFillTx/>
                <a:latin typeface="Calibri"/>
                <a:cs typeface="Calibri"/>
              </a:rPr>
              <a:t>personnes</a:t>
            </a:r>
            <a:endParaRPr lang="fr-FR" sz="1800" b="0" i="0" u="none" strike="noStrike" kern="1200" cap="none" spc="0" normalizeH="0" baseline="0" noProof="0" dirty="0">
              <a:ln>
                <a:noFill/>
              </a:ln>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a:defRPr/>
            </a:pPr>
            <a:r>
              <a:rPr kumimoji="0" lang="fr-FR" sz="1800" b="0" i="0" u="none" strike="noStrike" kern="1200" cap="none" spc="0" normalizeH="0" baseline="0" noProof="0" dirty="0">
                <a:ln>
                  <a:noFill/>
                </a:ln>
                <a:effectLst/>
                <a:uLnTx/>
                <a:uFillTx/>
                <a:latin typeface="Calibri"/>
                <a:cs typeface="Calibri"/>
              </a:rPr>
              <a:t>Coût de la sortie : </a:t>
            </a:r>
            <a:r>
              <a:rPr lang="fr-FR" dirty="0">
                <a:latin typeface="Calibri"/>
                <a:cs typeface="Calibri"/>
              </a:rPr>
              <a:t>7 492</a:t>
            </a:r>
            <a:r>
              <a:rPr kumimoji="0" lang="fr-FR" sz="1800" b="0" i="0" u="none" strike="noStrike" kern="1200" cap="none" spc="0" normalizeH="0" baseline="0" noProof="0" dirty="0">
                <a:ln>
                  <a:noFill/>
                </a:ln>
                <a:effectLst/>
                <a:uLnTx/>
                <a:uFillTx/>
                <a:latin typeface="Calibri"/>
                <a:cs typeface="Calibri"/>
              </a:rPr>
              <a:t>€</a:t>
            </a:r>
            <a:endParaRPr lang="fr-FR" sz="1800" b="0" i="0" u="none" strike="noStrike" kern="1200" cap="none" spc="0" normalizeH="0" baseline="0" noProof="0" dirty="0">
              <a:ln>
                <a:noFill/>
              </a:ln>
              <a:effectLst/>
              <a:uLnTx/>
              <a:uFillTx/>
              <a:latin typeface="Calibri"/>
              <a:ea typeface="Calibri"/>
              <a:cs typeface="Calibri"/>
            </a:endParaRPr>
          </a:p>
          <a:p>
            <a:pPr>
              <a:defRPr/>
            </a:pPr>
            <a:r>
              <a:rPr kumimoji="0" lang="fr-FR" sz="1800" b="0" i="0" u="none" strike="noStrike" kern="1200" cap="none" spc="0" normalizeH="0" baseline="0" noProof="0" dirty="0">
                <a:ln>
                  <a:noFill/>
                </a:ln>
                <a:effectLst/>
                <a:uLnTx/>
                <a:uFillTx/>
                <a:latin typeface="Calibri"/>
                <a:cs typeface="Calibri"/>
              </a:rPr>
              <a:t>Participation agents :</a:t>
            </a:r>
            <a:r>
              <a:rPr lang="fr-FR" dirty="0">
                <a:latin typeface="Calibri"/>
                <a:cs typeface="Calibri"/>
              </a:rPr>
              <a:t> 2 785</a:t>
            </a:r>
            <a:r>
              <a:rPr kumimoji="0" lang="fr-FR" sz="1800" b="0" i="0" u="none" strike="noStrike" kern="1200" cap="none" spc="0" normalizeH="0" baseline="0" noProof="0" dirty="0">
                <a:ln>
                  <a:noFill/>
                </a:ln>
                <a:effectLst/>
                <a:uLnTx/>
                <a:uFillTx/>
                <a:latin typeface="Calibri"/>
                <a:cs typeface="Calibri"/>
              </a:rPr>
              <a:t>€</a:t>
            </a:r>
            <a:r>
              <a:rPr lang="fr-FR" dirty="0">
                <a:solidFill>
                  <a:prstClr val="white"/>
                </a:solidFill>
                <a:latin typeface="Calibri"/>
                <a:ea typeface="Calibri"/>
                <a:cs typeface="Calibri"/>
              </a:rPr>
              <a:t> + 19 50€ ANCV</a:t>
            </a:r>
            <a:endParaRPr lang="fr-FR" dirty="0">
              <a:solidFill>
                <a:prstClr val="white"/>
              </a:solidFill>
              <a:latin typeface="Calibri"/>
              <a:ea typeface="Calibri"/>
              <a:cs typeface="+mn-cs"/>
            </a:endParaRPr>
          </a:p>
          <a:p>
            <a:pPr>
              <a:defRPr/>
            </a:pPr>
            <a:r>
              <a:rPr kumimoji="0" lang="fr-FR" sz="1800" b="0" i="0" u="none" strike="noStrike" kern="1200" cap="none" spc="0" normalizeH="0" baseline="0" noProof="0" dirty="0">
                <a:ln>
                  <a:noFill/>
                </a:ln>
                <a:solidFill>
                  <a:srgbClr val="00B0F0"/>
                </a:solidFill>
                <a:effectLst/>
                <a:uLnTx/>
                <a:uFillTx/>
                <a:latin typeface="Calibri"/>
                <a:cs typeface="Calibri"/>
              </a:rPr>
              <a:t>Coût réel CSE :  </a:t>
            </a:r>
            <a:r>
              <a:rPr lang="fr-FR" dirty="0">
                <a:solidFill>
                  <a:srgbClr val="00B0F0"/>
                </a:solidFill>
                <a:latin typeface="Calibri"/>
                <a:cs typeface="Calibri"/>
              </a:rPr>
              <a:t>2 757</a:t>
            </a:r>
            <a:r>
              <a:rPr kumimoji="0" lang="fr-FR" sz="1800" b="0" i="0" u="none" strike="noStrike" kern="1200" cap="none" spc="0" normalizeH="0" baseline="0" noProof="0" dirty="0">
                <a:ln>
                  <a:noFill/>
                </a:ln>
                <a:solidFill>
                  <a:srgbClr val="00B0F0"/>
                </a:solidFill>
                <a:effectLst/>
                <a:uLnTx/>
                <a:uFillTx/>
                <a:latin typeface="Calibri"/>
                <a:cs typeface="Calibri"/>
              </a:rPr>
              <a:t>€</a:t>
            </a:r>
            <a:endParaRPr lang="fr-FR" sz="1800" b="0" i="0" u="none" strike="noStrike" kern="1200" cap="none" spc="0" normalizeH="0" baseline="0" noProof="0" dirty="0">
              <a:ln>
                <a:noFill/>
              </a:ln>
              <a:solidFill>
                <a:srgbClr val="00B0F0"/>
              </a:solidFill>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B0F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6" name="ZoneTexte 15">
            <a:extLst>
              <a:ext uri="{FF2B5EF4-FFF2-40B4-BE49-F238E27FC236}">
                <a16:creationId xmlns:a16="http://schemas.microsoft.com/office/drawing/2014/main" id="{BA1B81EB-8624-1C5A-84E3-9D49FEC838D3}"/>
              </a:ext>
            </a:extLst>
          </p:cNvPr>
          <p:cNvSpPr txBox="1"/>
          <p:nvPr/>
        </p:nvSpPr>
        <p:spPr>
          <a:xfrm>
            <a:off x="1976845" y="5656346"/>
            <a:ext cx="8238310"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700" b="1" dirty="0">
                <a:solidFill>
                  <a:schemeClr val="accent3">
                    <a:lumMod val="75000"/>
                  </a:schemeClr>
                </a:solidFill>
                <a:latin typeface="Garamond" panose="02020404030301010803"/>
              </a:rPr>
              <a:t>AMIENS LE 7 SEPTEMBRE 2024</a:t>
            </a:r>
          </a:p>
        </p:txBody>
      </p:sp>
      <p:sp>
        <p:nvSpPr>
          <p:cNvPr id="2" name="Ellipse 1">
            <a:extLst>
              <a:ext uri="{FF2B5EF4-FFF2-40B4-BE49-F238E27FC236}">
                <a16:creationId xmlns:a16="http://schemas.microsoft.com/office/drawing/2014/main" id="{29A256CA-E6D8-3584-7F6D-E32ABE0F95E8}"/>
              </a:ext>
            </a:extLst>
          </p:cNvPr>
          <p:cNvSpPr/>
          <p:nvPr/>
        </p:nvSpPr>
        <p:spPr>
          <a:xfrm>
            <a:off x="8919980" y="2085911"/>
            <a:ext cx="2380064" cy="1887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1200" i="0" u="sng" dirty="0">
                <a:solidFill>
                  <a:schemeClr val="bg1"/>
                </a:solidFill>
                <a:effectLst/>
                <a:latin typeface="Calibri" panose="020F0502020204030204" pitchFamily="34" charset="0"/>
              </a:rPr>
              <a:t>Tarif CSE</a:t>
            </a:r>
          </a:p>
          <a:p>
            <a:pPr algn="l"/>
            <a:r>
              <a:rPr lang="fr-FR" sz="1200" dirty="0">
                <a:solidFill>
                  <a:schemeClr val="bg1"/>
                </a:solidFill>
                <a:latin typeface="Calibri" panose="020F0502020204030204" pitchFamily="34" charset="0"/>
              </a:rPr>
              <a:t>Adultes : 35€</a:t>
            </a:r>
          </a:p>
          <a:p>
            <a:pPr algn="l"/>
            <a:r>
              <a:rPr lang="fr-FR" sz="1200" dirty="0">
                <a:solidFill>
                  <a:schemeClr val="bg1"/>
                </a:solidFill>
                <a:latin typeface="Calibri" panose="020F0502020204030204" pitchFamily="34" charset="0"/>
              </a:rPr>
              <a:t>Enfant - de 12 ans : 12€</a:t>
            </a:r>
          </a:p>
          <a:p>
            <a:pPr algn="l"/>
            <a:r>
              <a:rPr lang="fr-FR" sz="1200" i="0" dirty="0">
                <a:solidFill>
                  <a:schemeClr val="bg1"/>
                </a:solidFill>
                <a:effectLst/>
                <a:latin typeface="Calibri" panose="020F0502020204030204" pitchFamily="34" charset="0"/>
              </a:rPr>
              <a:t>Enfant - de 3 ans : 5€</a:t>
            </a:r>
          </a:p>
          <a:p>
            <a:pPr algn="l"/>
            <a:endParaRPr lang="fr-FR" sz="1200" dirty="0">
              <a:solidFill>
                <a:schemeClr val="bg1"/>
              </a:solidFill>
              <a:latin typeface="Calibri" panose="020F0502020204030204" pitchFamily="34" charset="0"/>
            </a:endParaRPr>
          </a:p>
          <a:p>
            <a:pPr algn="l"/>
            <a:r>
              <a:rPr lang="fr-FR" sz="1200" i="0" dirty="0">
                <a:solidFill>
                  <a:schemeClr val="bg1"/>
                </a:solidFill>
                <a:effectLst/>
                <a:latin typeface="Calibri" panose="020F0502020204030204" pitchFamily="34" charset="0"/>
              </a:rPr>
              <a:t>Tarif extérieur : 70€</a:t>
            </a:r>
          </a:p>
        </p:txBody>
      </p:sp>
      <p:pic>
        <p:nvPicPr>
          <p:cNvPr id="5" name="Image 4">
            <a:extLst>
              <a:ext uri="{FF2B5EF4-FFF2-40B4-BE49-F238E27FC236}">
                <a16:creationId xmlns:a16="http://schemas.microsoft.com/office/drawing/2014/main" id="{362B18BA-E341-B073-C3C1-4A4839D4E9AB}"/>
              </a:ext>
            </a:extLst>
          </p:cNvPr>
          <p:cNvPicPr>
            <a:picLocks noChangeAspect="1"/>
          </p:cNvPicPr>
          <p:nvPr/>
        </p:nvPicPr>
        <p:blipFill>
          <a:blip r:embed="rId2"/>
          <a:stretch>
            <a:fillRect/>
          </a:stretch>
        </p:blipFill>
        <p:spPr>
          <a:xfrm>
            <a:off x="2707896" y="3958262"/>
            <a:ext cx="2541606" cy="1580798"/>
          </a:xfrm>
          <a:prstGeom prst="rect">
            <a:avLst/>
          </a:prstGeom>
        </p:spPr>
      </p:pic>
      <p:pic>
        <p:nvPicPr>
          <p:cNvPr id="9" name="Image 8">
            <a:extLst>
              <a:ext uri="{FF2B5EF4-FFF2-40B4-BE49-F238E27FC236}">
                <a16:creationId xmlns:a16="http://schemas.microsoft.com/office/drawing/2014/main" id="{DA8C0AC8-2F11-C2B1-BEA2-E06D2762D64C}"/>
              </a:ext>
            </a:extLst>
          </p:cNvPr>
          <p:cNvPicPr>
            <a:picLocks noChangeAspect="1"/>
          </p:cNvPicPr>
          <p:nvPr/>
        </p:nvPicPr>
        <p:blipFill>
          <a:blip r:embed="rId3"/>
          <a:stretch>
            <a:fillRect/>
          </a:stretch>
        </p:blipFill>
        <p:spPr>
          <a:xfrm>
            <a:off x="3191465" y="2085911"/>
            <a:ext cx="3094372" cy="1769745"/>
          </a:xfrm>
          <a:prstGeom prst="rect">
            <a:avLst/>
          </a:prstGeom>
        </p:spPr>
      </p:pic>
      <p:pic>
        <p:nvPicPr>
          <p:cNvPr id="11" name="Image 10">
            <a:extLst>
              <a:ext uri="{FF2B5EF4-FFF2-40B4-BE49-F238E27FC236}">
                <a16:creationId xmlns:a16="http://schemas.microsoft.com/office/drawing/2014/main" id="{CD781DEE-99B3-9035-650B-259F0F9DB962}"/>
              </a:ext>
            </a:extLst>
          </p:cNvPr>
          <p:cNvPicPr>
            <a:picLocks noChangeAspect="1"/>
          </p:cNvPicPr>
          <p:nvPr/>
        </p:nvPicPr>
        <p:blipFill>
          <a:blip r:embed="rId4"/>
          <a:stretch>
            <a:fillRect/>
          </a:stretch>
        </p:blipFill>
        <p:spPr>
          <a:xfrm>
            <a:off x="183464" y="1949972"/>
            <a:ext cx="2157507" cy="2958056"/>
          </a:xfrm>
          <a:prstGeom prst="rect">
            <a:avLst/>
          </a:prstGeom>
        </p:spPr>
      </p:pic>
    </p:spTree>
    <p:extLst>
      <p:ext uri="{BB962C8B-B14F-4D97-AF65-F5344CB8AC3E}">
        <p14:creationId xmlns:p14="http://schemas.microsoft.com/office/powerpoint/2010/main" val="1534078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2249125" y="1007499"/>
            <a:ext cx="7872549"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DEB340">
                    <a:lumMod val="50000"/>
                  </a:srgbClr>
                </a:solidFill>
                <a:effectLst/>
                <a:uLnTx/>
                <a:uFillTx/>
                <a:latin typeface="Garamond" panose="02020404030301010803"/>
                <a:ea typeface="+mn-ea"/>
                <a:cs typeface="+mn-cs"/>
              </a:rPr>
              <a:t>UTILISATION DU BUDGET ŒUVRES SOCIALES (ASC) : LES SORTIES CSE</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6017359" y="2392639"/>
            <a:ext cx="3394870" cy="275672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B0F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a:defRPr/>
            </a:pPr>
            <a:r>
              <a:rPr kumimoji="0" lang="fr-FR" sz="1800" b="0" i="0" u="none" strike="noStrike" kern="1200" cap="none" spc="0" normalizeH="0" baseline="0" noProof="0" dirty="0">
                <a:ln>
                  <a:noFill/>
                </a:ln>
                <a:effectLst/>
                <a:uLnTx/>
                <a:uFillTx/>
                <a:latin typeface="Calibri"/>
                <a:cs typeface="Calibri"/>
              </a:rPr>
              <a:t> </a:t>
            </a:r>
            <a:r>
              <a:rPr lang="fr-FR" dirty="0">
                <a:latin typeface="Calibri"/>
                <a:cs typeface="Calibri"/>
              </a:rPr>
              <a:t>18 </a:t>
            </a:r>
            <a:r>
              <a:rPr kumimoji="0" lang="fr-FR" sz="1800" b="0" i="0" u="none" strike="noStrike" kern="1200" cap="none" spc="0" normalizeH="0" baseline="0" noProof="0" dirty="0">
                <a:ln>
                  <a:noFill/>
                </a:ln>
                <a:effectLst/>
                <a:uLnTx/>
                <a:uFillTx/>
                <a:latin typeface="Calibri"/>
                <a:cs typeface="Calibri"/>
              </a:rPr>
              <a:t>agents –  </a:t>
            </a:r>
            <a:r>
              <a:rPr lang="fr-FR" dirty="0">
                <a:latin typeface="Calibri"/>
                <a:cs typeface="Calibri"/>
              </a:rPr>
              <a:t>26 personnes</a:t>
            </a:r>
            <a:endParaRPr lang="fr-FR" sz="1800" b="0" i="0" u="none" strike="noStrike" kern="1200" cap="none" spc="0" normalizeH="0" baseline="0" noProof="0" dirty="0">
              <a:ln>
                <a:noFill/>
              </a:ln>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a:defRPr/>
            </a:pPr>
            <a:r>
              <a:rPr kumimoji="0" lang="fr-FR" sz="1800" b="0" i="0" u="none" strike="noStrike" kern="1200" cap="none" spc="0" normalizeH="0" baseline="0" noProof="0" dirty="0">
                <a:ln>
                  <a:noFill/>
                </a:ln>
                <a:effectLst/>
                <a:uLnTx/>
                <a:uFillTx/>
                <a:latin typeface="Calibri"/>
                <a:cs typeface="Calibri"/>
              </a:rPr>
              <a:t>Coût de la sortie : </a:t>
            </a:r>
            <a:r>
              <a:rPr lang="fr-FR" dirty="0">
                <a:latin typeface="Calibri"/>
                <a:cs typeface="Calibri"/>
              </a:rPr>
              <a:t>15 905 </a:t>
            </a:r>
            <a:r>
              <a:rPr kumimoji="0" lang="fr-FR" sz="1800" b="0" i="0" u="none" strike="noStrike" kern="1200" cap="none" spc="0" normalizeH="0" baseline="0" noProof="0" dirty="0">
                <a:ln>
                  <a:noFill/>
                </a:ln>
                <a:effectLst/>
                <a:uLnTx/>
                <a:uFillTx/>
                <a:latin typeface="Calibri"/>
                <a:cs typeface="Calibri"/>
              </a:rPr>
              <a:t>€</a:t>
            </a:r>
            <a:endParaRPr lang="fr-FR" sz="1800" b="0" i="0" u="none" strike="noStrike" kern="1200" cap="none" spc="0" normalizeH="0" baseline="0" noProof="0" dirty="0">
              <a:ln>
                <a:noFill/>
              </a:ln>
              <a:effectLst/>
              <a:uLnTx/>
              <a:uFillTx/>
              <a:latin typeface="Calibri"/>
              <a:ea typeface="Calibri"/>
              <a:cs typeface="Calibri"/>
            </a:endParaRPr>
          </a:p>
          <a:p>
            <a:pPr>
              <a:defRPr/>
            </a:pPr>
            <a:r>
              <a:rPr kumimoji="0" lang="fr-FR" sz="1800" b="0" i="0" u="none" strike="noStrike" kern="1200" cap="none" spc="0" normalizeH="0" baseline="0" noProof="0" dirty="0">
                <a:ln>
                  <a:noFill/>
                </a:ln>
                <a:effectLst/>
                <a:uLnTx/>
                <a:uFillTx/>
                <a:latin typeface="Calibri"/>
                <a:cs typeface="Calibri"/>
              </a:rPr>
              <a:t>Participation agents : </a:t>
            </a:r>
            <a:r>
              <a:rPr lang="fr-FR" dirty="0">
                <a:latin typeface="Calibri"/>
                <a:cs typeface="Calibri"/>
              </a:rPr>
              <a:t>5 015</a:t>
            </a:r>
            <a:r>
              <a:rPr kumimoji="0" lang="fr-FR" sz="1800" b="0" i="0" u="none" strike="noStrike" kern="1200" cap="none" spc="0" normalizeH="0" baseline="0" noProof="0" dirty="0">
                <a:ln>
                  <a:noFill/>
                </a:ln>
                <a:effectLst/>
                <a:uLnTx/>
                <a:uFillTx/>
                <a:latin typeface="Calibri"/>
                <a:cs typeface="Calibri"/>
              </a:rPr>
              <a:t>€</a:t>
            </a:r>
            <a:r>
              <a:rPr lang="fr-FR" dirty="0">
                <a:solidFill>
                  <a:prstClr val="white"/>
                </a:solidFill>
                <a:latin typeface="Calibri"/>
                <a:ea typeface="Calibri"/>
                <a:cs typeface="Calibri"/>
              </a:rPr>
              <a:t> + 6 240€ ANCV</a:t>
            </a:r>
            <a:endParaRPr lang="fr-FR" dirty="0">
              <a:solidFill>
                <a:prstClr val="white"/>
              </a:solidFill>
              <a:latin typeface="Calibri"/>
              <a:ea typeface="Calibri"/>
              <a:cs typeface="+mn-cs"/>
            </a:endParaRPr>
          </a:p>
          <a:p>
            <a:pPr>
              <a:defRPr/>
            </a:pPr>
            <a:r>
              <a:rPr kumimoji="0" lang="fr-FR" sz="1800" b="0" i="0" u="none" strike="noStrike" kern="1200" cap="none" spc="0" normalizeH="0" baseline="0" noProof="0" dirty="0">
                <a:ln>
                  <a:noFill/>
                </a:ln>
                <a:solidFill>
                  <a:srgbClr val="00B0F0"/>
                </a:solidFill>
                <a:effectLst/>
                <a:uLnTx/>
                <a:uFillTx/>
                <a:latin typeface="Calibri"/>
                <a:cs typeface="Calibri"/>
              </a:rPr>
              <a:t>Coût réel CSE : </a:t>
            </a:r>
            <a:r>
              <a:rPr lang="fr-FR" dirty="0">
                <a:solidFill>
                  <a:srgbClr val="00B0F0"/>
                </a:solidFill>
                <a:latin typeface="Calibri"/>
                <a:cs typeface="Calibri"/>
              </a:rPr>
              <a:t>4 650</a:t>
            </a:r>
            <a:r>
              <a:rPr kumimoji="0" lang="fr-FR" sz="1800" b="0" i="0" u="none" strike="noStrike" kern="1200" cap="none" spc="0" normalizeH="0" baseline="0" noProof="0" dirty="0">
                <a:ln>
                  <a:noFill/>
                </a:ln>
                <a:solidFill>
                  <a:srgbClr val="00B0F0"/>
                </a:solidFill>
                <a:effectLst/>
                <a:uLnTx/>
                <a:uFillTx/>
                <a:latin typeface="Calibri"/>
                <a:cs typeface="Calibri"/>
              </a:rPr>
              <a:t>€</a:t>
            </a:r>
            <a:endParaRPr lang="fr-FR" sz="1800" b="0" i="0" u="none" strike="noStrike" kern="1200" cap="none" spc="0" normalizeH="0" baseline="0" noProof="0" dirty="0">
              <a:ln>
                <a:noFill/>
              </a:ln>
              <a:solidFill>
                <a:srgbClr val="00B0F0"/>
              </a:solidFill>
              <a:effectLst/>
              <a:uLnTx/>
              <a:uFillTx/>
              <a:latin typeface="Calibri"/>
              <a:ea typeface="Calibri"/>
              <a:cs typeface="Calibri"/>
            </a:endParaRPr>
          </a:p>
          <a:p>
            <a:pPr>
              <a:defRPr/>
            </a:pPr>
            <a:r>
              <a:rPr lang="fr-FR" dirty="0">
                <a:solidFill>
                  <a:srgbClr val="FF0000"/>
                </a:solidFill>
                <a:latin typeface="Calibri"/>
                <a:ea typeface="Calibri"/>
                <a:cs typeface="Calibri"/>
              </a:rPr>
              <a:t>Mais en réalité récupération de 2 335€ car utilisation de l'avoir COVID (Instant Voyage)</a:t>
            </a:r>
            <a:endParaRPr lang="fr-FR" sz="1800" b="0" i="0" u="none" strike="noStrike" kern="1200" cap="none" spc="0" normalizeH="0" baseline="0" noProof="0" dirty="0">
              <a:ln>
                <a:noFill/>
              </a:ln>
              <a:solidFill>
                <a:srgbClr val="FF0000"/>
              </a:solidFill>
              <a:effectLst/>
              <a:uLnTx/>
              <a:uFillTx/>
              <a:latin typeface="Calibri" panose="020F0502020204030204" pitchFamily="34" charset="0"/>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6" name="ZoneTexte 15">
            <a:extLst>
              <a:ext uri="{FF2B5EF4-FFF2-40B4-BE49-F238E27FC236}">
                <a16:creationId xmlns:a16="http://schemas.microsoft.com/office/drawing/2014/main" id="{BA1B81EB-8624-1C5A-84E3-9D49FEC838D3}"/>
              </a:ext>
            </a:extLst>
          </p:cNvPr>
          <p:cNvSpPr txBox="1"/>
          <p:nvPr/>
        </p:nvSpPr>
        <p:spPr>
          <a:xfrm>
            <a:off x="1075509" y="5609664"/>
            <a:ext cx="10040982"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700" b="1" dirty="0">
                <a:solidFill>
                  <a:schemeClr val="accent3">
                    <a:lumMod val="75000"/>
                  </a:schemeClr>
                </a:solidFill>
                <a:latin typeface="Garamond" panose="02020404030301010803"/>
              </a:rPr>
              <a:t>LE WE à BARCELONE DU 20 AU 22 SEPTEMBRE 2024</a:t>
            </a:r>
          </a:p>
        </p:txBody>
      </p:sp>
      <p:sp>
        <p:nvSpPr>
          <p:cNvPr id="2" name="Ellipse 1">
            <a:extLst>
              <a:ext uri="{FF2B5EF4-FFF2-40B4-BE49-F238E27FC236}">
                <a16:creationId xmlns:a16="http://schemas.microsoft.com/office/drawing/2014/main" id="{29A256CA-E6D8-3584-7F6D-E32ABE0F95E8}"/>
              </a:ext>
            </a:extLst>
          </p:cNvPr>
          <p:cNvSpPr/>
          <p:nvPr/>
        </p:nvSpPr>
        <p:spPr>
          <a:xfrm>
            <a:off x="9129352" y="2069388"/>
            <a:ext cx="1995095" cy="1797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1200" i="0" u="sng" dirty="0">
                <a:solidFill>
                  <a:schemeClr val="bg1"/>
                </a:solidFill>
                <a:effectLst/>
                <a:latin typeface="Calibri" panose="020F0502020204030204" pitchFamily="34" charset="0"/>
              </a:rPr>
              <a:t>Tarif CSE</a:t>
            </a:r>
          </a:p>
          <a:p>
            <a:pPr algn="l"/>
            <a:r>
              <a:rPr lang="fr-FR" sz="1200" dirty="0">
                <a:solidFill>
                  <a:schemeClr val="bg1"/>
                </a:solidFill>
                <a:latin typeface="Calibri" panose="020F0502020204030204" pitchFamily="34" charset="0"/>
              </a:rPr>
              <a:t>Tarif unique : 430 €</a:t>
            </a:r>
          </a:p>
          <a:p>
            <a:pPr algn="l"/>
            <a:r>
              <a:rPr lang="fr-FR" sz="1200" i="0" dirty="0">
                <a:solidFill>
                  <a:schemeClr val="bg1"/>
                </a:solidFill>
                <a:effectLst/>
                <a:latin typeface="Calibri" panose="020F0502020204030204" pitchFamily="34" charset="0"/>
              </a:rPr>
              <a:t>Supplément chambre individuelle</a:t>
            </a:r>
            <a:r>
              <a:rPr lang="fr-FR" sz="1200" dirty="0">
                <a:solidFill>
                  <a:schemeClr val="bg1"/>
                </a:solidFill>
                <a:latin typeface="Calibri" panose="020F0502020204030204" pitchFamily="34" charset="0"/>
              </a:rPr>
              <a:t> : 75 €</a:t>
            </a:r>
            <a:endParaRPr lang="fr-FR" sz="1200" i="0" dirty="0">
              <a:solidFill>
                <a:schemeClr val="bg1"/>
              </a:solidFill>
              <a:effectLst/>
              <a:latin typeface="Calibri" panose="020F0502020204030204" pitchFamily="34" charset="0"/>
            </a:endParaRPr>
          </a:p>
          <a:p>
            <a:pPr algn="l"/>
            <a:endParaRPr lang="fr-FR" sz="1200" dirty="0">
              <a:solidFill>
                <a:schemeClr val="bg1"/>
              </a:solidFill>
              <a:latin typeface="Calibri" panose="020F0502020204030204" pitchFamily="34" charset="0"/>
            </a:endParaRPr>
          </a:p>
        </p:txBody>
      </p:sp>
      <p:pic>
        <p:nvPicPr>
          <p:cNvPr id="4" name="Image 3">
            <a:extLst>
              <a:ext uri="{FF2B5EF4-FFF2-40B4-BE49-F238E27FC236}">
                <a16:creationId xmlns:a16="http://schemas.microsoft.com/office/drawing/2014/main" id="{FA5B9F3F-4066-D72F-BFFD-BA4E6BA3EBB8}"/>
              </a:ext>
            </a:extLst>
          </p:cNvPr>
          <p:cNvPicPr>
            <a:picLocks noChangeAspect="1"/>
          </p:cNvPicPr>
          <p:nvPr/>
        </p:nvPicPr>
        <p:blipFill>
          <a:blip r:embed="rId2"/>
          <a:stretch>
            <a:fillRect/>
          </a:stretch>
        </p:blipFill>
        <p:spPr>
          <a:xfrm>
            <a:off x="368451" y="1642504"/>
            <a:ext cx="1553782" cy="2998224"/>
          </a:xfrm>
          <a:prstGeom prst="rect">
            <a:avLst/>
          </a:prstGeom>
        </p:spPr>
      </p:pic>
      <p:pic>
        <p:nvPicPr>
          <p:cNvPr id="13" name="Image 12">
            <a:extLst>
              <a:ext uri="{FF2B5EF4-FFF2-40B4-BE49-F238E27FC236}">
                <a16:creationId xmlns:a16="http://schemas.microsoft.com/office/drawing/2014/main" id="{D61F7071-A125-9448-D09D-678BE84A6999}"/>
              </a:ext>
            </a:extLst>
          </p:cNvPr>
          <p:cNvPicPr>
            <a:picLocks noChangeAspect="1"/>
          </p:cNvPicPr>
          <p:nvPr/>
        </p:nvPicPr>
        <p:blipFill>
          <a:blip r:embed="rId3"/>
          <a:stretch>
            <a:fillRect/>
          </a:stretch>
        </p:blipFill>
        <p:spPr>
          <a:xfrm>
            <a:off x="4064620" y="2071523"/>
            <a:ext cx="1772322" cy="2749785"/>
          </a:xfrm>
          <a:prstGeom prst="rect">
            <a:avLst/>
          </a:prstGeom>
        </p:spPr>
      </p:pic>
      <p:pic>
        <p:nvPicPr>
          <p:cNvPr id="15" name="Image 14">
            <a:extLst>
              <a:ext uri="{FF2B5EF4-FFF2-40B4-BE49-F238E27FC236}">
                <a16:creationId xmlns:a16="http://schemas.microsoft.com/office/drawing/2014/main" id="{DABC746C-183F-AEDC-2AD8-73A0A3AA37A4}"/>
              </a:ext>
            </a:extLst>
          </p:cNvPr>
          <p:cNvPicPr>
            <a:picLocks noChangeAspect="1"/>
          </p:cNvPicPr>
          <p:nvPr/>
        </p:nvPicPr>
        <p:blipFill>
          <a:blip r:embed="rId4"/>
          <a:stretch>
            <a:fillRect/>
          </a:stretch>
        </p:blipFill>
        <p:spPr>
          <a:xfrm>
            <a:off x="2090017" y="2132879"/>
            <a:ext cx="1882810" cy="1296121"/>
          </a:xfrm>
          <a:prstGeom prst="rect">
            <a:avLst/>
          </a:prstGeom>
        </p:spPr>
      </p:pic>
      <p:pic>
        <p:nvPicPr>
          <p:cNvPr id="18" name="Image 17">
            <a:extLst>
              <a:ext uri="{FF2B5EF4-FFF2-40B4-BE49-F238E27FC236}">
                <a16:creationId xmlns:a16="http://schemas.microsoft.com/office/drawing/2014/main" id="{B65BE941-9B8C-37E0-4F13-5F8931016560}"/>
              </a:ext>
            </a:extLst>
          </p:cNvPr>
          <p:cNvPicPr>
            <a:picLocks noChangeAspect="1"/>
          </p:cNvPicPr>
          <p:nvPr/>
        </p:nvPicPr>
        <p:blipFill>
          <a:blip r:embed="rId5"/>
          <a:stretch>
            <a:fillRect/>
          </a:stretch>
        </p:blipFill>
        <p:spPr>
          <a:xfrm>
            <a:off x="2090017" y="3551346"/>
            <a:ext cx="1882810" cy="1935972"/>
          </a:xfrm>
          <a:prstGeom prst="rect">
            <a:avLst/>
          </a:prstGeom>
        </p:spPr>
      </p:pic>
    </p:spTree>
    <p:extLst>
      <p:ext uri="{BB962C8B-B14F-4D97-AF65-F5344CB8AC3E}">
        <p14:creationId xmlns:p14="http://schemas.microsoft.com/office/powerpoint/2010/main" val="12799524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2272937" y="1150374"/>
            <a:ext cx="7872549"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DEB340">
                    <a:lumMod val="50000"/>
                  </a:srgbClr>
                </a:solidFill>
                <a:effectLst/>
                <a:uLnTx/>
                <a:uFillTx/>
                <a:latin typeface="Garamond" panose="02020404030301010803"/>
                <a:ea typeface="+mn-ea"/>
                <a:cs typeface="+mn-cs"/>
              </a:rPr>
              <a:t>UTILISATION DU BUDGET ŒUVRES SOCIALES (ASC) : LES SORTIES CSE</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6094101" y="2365522"/>
            <a:ext cx="3281520" cy="227434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B0F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a:defRPr/>
            </a:pPr>
            <a:r>
              <a:rPr lang="fr-FR" dirty="0">
                <a:latin typeface="Calibri"/>
                <a:cs typeface="Calibri"/>
              </a:rPr>
              <a:t>110</a:t>
            </a:r>
            <a:r>
              <a:rPr kumimoji="0" lang="fr-FR" sz="1800" b="0" u="none" strike="noStrike" kern="1200" cap="none" spc="0" normalizeH="0" baseline="0" noProof="0" dirty="0">
                <a:ln>
                  <a:noFill/>
                </a:ln>
                <a:effectLst/>
                <a:uLnTx/>
                <a:uFillTx/>
                <a:latin typeface="Calibri"/>
                <a:cs typeface="Calibri"/>
              </a:rPr>
              <a:t> agents</a:t>
            </a:r>
            <a:r>
              <a:rPr lang="fr-FR" dirty="0">
                <a:latin typeface="Calibri"/>
                <a:cs typeface="Calibri"/>
              </a:rPr>
              <a:t> </a:t>
            </a:r>
            <a:r>
              <a:rPr kumimoji="0" lang="fr-FR" sz="1800" b="0" u="none" strike="noStrike" kern="1200" cap="none" spc="0" normalizeH="0" baseline="0" noProof="0" dirty="0">
                <a:ln>
                  <a:noFill/>
                </a:ln>
                <a:effectLst/>
                <a:uLnTx/>
                <a:uFillTx/>
                <a:latin typeface="Calibri"/>
                <a:cs typeface="Calibri"/>
              </a:rPr>
              <a:t> </a:t>
            </a:r>
            <a:r>
              <a:rPr kumimoji="0" lang="fr-FR" sz="1800" b="0" i="0" u="none" strike="noStrike" kern="1200" cap="none" spc="0" normalizeH="0" baseline="0" noProof="0" dirty="0">
                <a:ln>
                  <a:noFill/>
                </a:ln>
                <a:effectLst/>
                <a:uLnTx/>
                <a:uFillTx/>
                <a:latin typeface="Calibri"/>
                <a:cs typeface="Calibri"/>
              </a:rPr>
              <a:t>–  </a:t>
            </a:r>
            <a:r>
              <a:rPr lang="fr-FR" dirty="0">
                <a:latin typeface="Calibri"/>
                <a:cs typeface="Calibri"/>
              </a:rPr>
              <a:t>291 </a:t>
            </a:r>
            <a:r>
              <a:rPr kumimoji="0" lang="fr-FR" sz="1800" b="0" i="0" u="none" strike="noStrike" kern="1200" cap="none" spc="0" normalizeH="0" baseline="0" noProof="0" dirty="0">
                <a:ln>
                  <a:noFill/>
                </a:ln>
                <a:effectLst/>
                <a:uLnTx/>
                <a:uFillTx/>
                <a:latin typeface="Calibri"/>
                <a:cs typeface="Calibri"/>
              </a:rPr>
              <a:t>personnes</a:t>
            </a:r>
            <a:endParaRPr lang="fr-FR" sz="1800" b="0" i="0" u="none" strike="noStrike" kern="1200" cap="none" spc="0" normalizeH="0" baseline="0" noProof="0" dirty="0">
              <a:ln>
                <a:noFill/>
              </a:ln>
              <a:effectLst/>
              <a:uLnTx/>
              <a:uFillTx/>
              <a:latin typeface="Calibri"/>
              <a:ea typeface="Calibri"/>
              <a:cs typeface="Calibri"/>
            </a:endParaRPr>
          </a:p>
          <a:p>
            <a:pPr>
              <a:defRPr/>
            </a:pPr>
            <a:r>
              <a:rPr kumimoji="0" lang="fr-FR" sz="1800" b="0" i="0" u="none" strike="noStrike" kern="1200" cap="none" spc="0" normalizeH="0" baseline="0" noProof="0" dirty="0">
                <a:ln>
                  <a:noFill/>
                </a:ln>
                <a:effectLst/>
                <a:uLnTx/>
                <a:uFillTx/>
                <a:latin typeface="Calibri"/>
                <a:cs typeface="Calibri"/>
              </a:rPr>
              <a:t>Coût de la sortie :  </a:t>
            </a:r>
            <a:r>
              <a:rPr lang="fr-FR" dirty="0">
                <a:latin typeface="Calibri"/>
                <a:cs typeface="Calibri"/>
              </a:rPr>
              <a:t>58 000</a:t>
            </a:r>
            <a:r>
              <a:rPr kumimoji="0" lang="fr-FR" sz="1800" b="0" i="0" u="none" strike="noStrike" kern="1200" cap="none" spc="0" normalizeH="0" baseline="0" noProof="0" dirty="0">
                <a:ln>
                  <a:noFill/>
                </a:ln>
                <a:effectLst/>
                <a:uLnTx/>
                <a:uFillTx/>
                <a:latin typeface="Calibri"/>
                <a:cs typeface="Calibri"/>
              </a:rPr>
              <a:t>€</a:t>
            </a:r>
            <a:endParaRPr lang="fr-FR" sz="1800" b="0" i="0" u="none" strike="noStrike" kern="1200" cap="none" spc="0" normalizeH="0" baseline="0" noProof="0" dirty="0">
              <a:ln>
                <a:noFill/>
              </a:ln>
              <a:effectLst/>
              <a:uLnTx/>
              <a:uFillTx/>
              <a:latin typeface="Calibri"/>
              <a:ea typeface="Calibri"/>
              <a:cs typeface="Calibri"/>
            </a:endParaRPr>
          </a:p>
          <a:p>
            <a:pPr>
              <a:defRPr/>
            </a:pPr>
            <a:r>
              <a:rPr kumimoji="0" lang="fr-FR" sz="1800" b="0" i="0" u="none" strike="noStrike" kern="1200" cap="none" spc="0" normalizeH="0" baseline="0" noProof="0" dirty="0">
                <a:ln>
                  <a:noFill/>
                </a:ln>
                <a:effectLst/>
                <a:uLnTx/>
                <a:uFillTx/>
                <a:latin typeface="Calibri"/>
                <a:cs typeface="Calibri"/>
              </a:rPr>
              <a:t>Participation agents :  </a:t>
            </a:r>
            <a:r>
              <a:rPr lang="fr-FR" dirty="0">
                <a:latin typeface="Calibri"/>
                <a:cs typeface="Calibri"/>
              </a:rPr>
              <a:t>26 405</a:t>
            </a:r>
            <a:r>
              <a:rPr kumimoji="0" lang="fr-FR" sz="1800" b="0" i="0" u="none" strike="noStrike" kern="1200" cap="none" spc="0" normalizeH="0" baseline="0" noProof="0" dirty="0">
                <a:ln>
                  <a:noFill/>
                </a:ln>
                <a:effectLst/>
                <a:uLnTx/>
                <a:uFillTx/>
                <a:latin typeface="Calibri"/>
                <a:cs typeface="Calibri"/>
              </a:rPr>
              <a:t>€</a:t>
            </a:r>
            <a:r>
              <a:rPr lang="fr-FR" dirty="0">
                <a:latin typeface="Calibri"/>
                <a:ea typeface="Calibri"/>
                <a:cs typeface="Calibri"/>
              </a:rPr>
              <a:t> </a:t>
            </a:r>
            <a:r>
              <a:rPr lang="fr-FR" dirty="0">
                <a:solidFill>
                  <a:prstClr val="white"/>
                </a:solidFill>
                <a:latin typeface="Calibri"/>
                <a:ea typeface="Calibri"/>
                <a:cs typeface="Calibri"/>
              </a:rPr>
              <a:t>+ 14 530€ ANCV</a:t>
            </a:r>
            <a:endParaRPr lang="fr-FR">
              <a:solidFill>
                <a:prstClr val="white"/>
              </a:solidFill>
              <a:latin typeface="Calibri"/>
              <a:ea typeface="Calibri"/>
              <a:cs typeface="Calibri"/>
            </a:endParaRPr>
          </a:p>
          <a:p>
            <a:pPr>
              <a:defRPr/>
            </a:pPr>
            <a:endParaRPr lang="fr-FR" dirty="0">
              <a:solidFill>
                <a:prstClr val="white"/>
              </a:solidFill>
              <a:latin typeface="Calibri"/>
              <a:cs typeface="Calibri"/>
            </a:endParaRPr>
          </a:p>
          <a:p>
            <a:pPr>
              <a:defRPr/>
            </a:pPr>
            <a:r>
              <a:rPr kumimoji="0" lang="fr-FR" sz="1800" b="0" i="0" u="none" strike="noStrike" kern="1200" cap="none" spc="0" normalizeH="0" baseline="0" noProof="0" dirty="0">
                <a:ln>
                  <a:noFill/>
                </a:ln>
                <a:solidFill>
                  <a:srgbClr val="00B0F0"/>
                </a:solidFill>
                <a:effectLst/>
                <a:uLnTx/>
                <a:uFillTx/>
                <a:latin typeface="Calibri"/>
                <a:cs typeface="Calibri"/>
              </a:rPr>
              <a:t>Coût réel CSE : </a:t>
            </a:r>
            <a:r>
              <a:rPr lang="fr-FR" dirty="0">
                <a:solidFill>
                  <a:srgbClr val="00B0F0"/>
                </a:solidFill>
                <a:latin typeface="Calibri"/>
                <a:cs typeface="Calibri"/>
              </a:rPr>
              <a:t>17 065</a:t>
            </a:r>
            <a:r>
              <a:rPr kumimoji="0" lang="fr-FR" sz="1800" b="0" i="0" u="none" strike="noStrike" kern="1200" cap="none" spc="0" normalizeH="0" baseline="0" noProof="0" dirty="0">
                <a:ln>
                  <a:noFill/>
                </a:ln>
                <a:solidFill>
                  <a:srgbClr val="00B0F0"/>
                </a:solidFill>
                <a:effectLst/>
                <a:uLnTx/>
                <a:uFillTx/>
                <a:latin typeface="Calibri"/>
                <a:cs typeface="Calibri"/>
              </a:rPr>
              <a:t>€</a:t>
            </a:r>
            <a:endParaRPr lang="fr-FR" sz="1800" b="0" i="0" u="none" strike="noStrike" kern="1200" cap="none" spc="0" normalizeH="0" baseline="0" noProof="0" dirty="0">
              <a:ln>
                <a:noFill/>
              </a:ln>
              <a:solidFill>
                <a:srgbClr val="00B0F0"/>
              </a:solidFill>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B0F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6" name="ZoneTexte 15">
            <a:extLst>
              <a:ext uri="{FF2B5EF4-FFF2-40B4-BE49-F238E27FC236}">
                <a16:creationId xmlns:a16="http://schemas.microsoft.com/office/drawing/2014/main" id="{BA1B81EB-8624-1C5A-84E3-9D49FEC838D3}"/>
              </a:ext>
            </a:extLst>
          </p:cNvPr>
          <p:cNvSpPr txBox="1"/>
          <p:nvPr/>
        </p:nvSpPr>
        <p:spPr>
          <a:xfrm>
            <a:off x="740229" y="5614615"/>
            <a:ext cx="8293470" cy="507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700" b="1" dirty="0">
                <a:solidFill>
                  <a:schemeClr val="accent3">
                    <a:lumMod val="75000"/>
                  </a:schemeClr>
                </a:solidFill>
                <a:latin typeface="Garamond" panose="02020404030301010803"/>
              </a:rPr>
              <a:t>LE WE A LONDRES – LES 7 &amp; 8 DECEMBRE 2024</a:t>
            </a:r>
          </a:p>
        </p:txBody>
      </p:sp>
      <p:sp>
        <p:nvSpPr>
          <p:cNvPr id="5" name="Ellipse 1">
            <a:extLst>
              <a:ext uri="{FF2B5EF4-FFF2-40B4-BE49-F238E27FC236}">
                <a16:creationId xmlns:a16="http://schemas.microsoft.com/office/drawing/2014/main" id="{C93C273E-F2E3-807C-5A83-A3D628ED74D3}"/>
              </a:ext>
            </a:extLst>
          </p:cNvPr>
          <p:cNvSpPr/>
          <p:nvPr/>
        </p:nvSpPr>
        <p:spPr>
          <a:xfrm>
            <a:off x="9597739" y="2126602"/>
            <a:ext cx="2509284" cy="1649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r>
              <a:rPr lang="fr-FR" sz="1200" dirty="0">
                <a:latin typeface="Segoe UI"/>
                <a:ea typeface="Segoe UI"/>
                <a:cs typeface="Segoe UI"/>
              </a:rPr>
              <a:t>Tarif unique CSE : 140€</a:t>
            </a:r>
            <a:endParaRPr lang="fr-FR" sz="1200" dirty="0">
              <a:latin typeface="Calibri"/>
              <a:ea typeface="Segoe UI"/>
              <a:cs typeface="Segoe UI"/>
            </a:endParaRPr>
          </a:p>
          <a:p>
            <a:pPr rtl="0"/>
            <a:r>
              <a:rPr lang="fr-FR" sz="1200" dirty="0">
                <a:latin typeface="Calibri"/>
                <a:ea typeface="Segoe UI"/>
                <a:cs typeface="Segoe UI"/>
              </a:rPr>
              <a:t>​</a:t>
            </a:r>
          </a:p>
          <a:p>
            <a:pPr rtl="0"/>
            <a:r>
              <a:rPr lang="fr-FR" sz="1200" dirty="0">
                <a:latin typeface="Calibri"/>
                <a:ea typeface="Segoe UI"/>
                <a:cs typeface="Segoe UI"/>
              </a:rPr>
              <a:t>Supplément chambre individuelle = 25 €​</a:t>
            </a:r>
            <a:endParaRPr lang="fr-FR" sz="1200" b="0" i="0" dirty="0">
              <a:solidFill>
                <a:srgbClr val="000000"/>
              </a:solidFill>
              <a:effectLst/>
              <a:latin typeface="Calibri"/>
              <a:cs typeface="Calibri"/>
            </a:endParaRPr>
          </a:p>
        </p:txBody>
      </p:sp>
      <p:pic>
        <p:nvPicPr>
          <p:cNvPr id="3" name="Image 2">
            <a:extLst>
              <a:ext uri="{FF2B5EF4-FFF2-40B4-BE49-F238E27FC236}">
                <a16:creationId xmlns:a16="http://schemas.microsoft.com/office/drawing/2014/main" id="{6F9E6505-E312-D7A9-E8AA-055F2EB0BBEE}"/>
              </a:ext>
            </a:extLst>
          </p:cNvPr>
          <p:cNvPicPr>
            <a:picLocks noChangeAspect="1"/>
          </p:cNvPicPr>
          <p:nvPr/>
        </p:nvPicPr>
        <p:blipFill>
          <a:blip r:embed="rId2"/>
          <a:stretch>
            <a:fillRect/>
          </a:stretch>
        </p:blipFill>
        <p:spPr>
          <a:xfrm>
            <a:off x="9374443" y="4376241"/>
            <a:ext cx="2381188" cy="1746205"/>
          </a:xfrm>
          <a:prstGeom prst="rect">
            <a:avLst/>
          </a:prstGeom>
        </p:spPr>
      </p:pic>
      <p:pic>
        <p:nvPicPr>
          <p:cNvPr id="9" name="Image 8">
            <a:extLst>
              <a:ext uri="{FF2B5EF4-FFF2-40B4-BE49-F238E27FC236}">
                <a16:creationId xmlns:a16="http://schemas.microsoft.com/office/drawing/2014/main" id="{423B8861-AC56-3801-A702-67D26F1189DA}"/>
              </a:ext>
            </a:extLst>
          </p:cNvPr>
          <p:cNvPicPr>
            <a:picLocks noChangeAspect="1"/>
          </p:cNvPicPr>
          <p:nvPr/>
        </p:nvPicPr>
        <p:blipFill>
          <a:blip r:embed="rId3"/>
          <a:stretch>
            <a:fillRect/>
          </a:stretch>
        </p:blipFill>
        <p:spPr>
          <a:xfrm>
            <a:off x="3207456" y="2261020"/>
            <a:ext cx="2654760" cy="1856697"/>
          </a:xfrm>
          <a:prstGeom prst="rect">
            <a:avLst/>
          </a:prstGeom>
        </p:spPr>
      </p:pic>
      <p:pic>
        <p:nvPicPr>
          <p:cNvPr id="11" name="Image 10">
            <a:extLst>
              <a:ext uri="{FF2B5EF4-FFF2-40B4-BE49-F238E27FC236}">
                <a16:creationId xmlns:a16="http://schemas.microsoft.com/office/drawing/2014/main" id="{A3B068F1-2ED1-D4A7-1145-2EFC95C9D68B}"/>
              </a:ext>
            </a:extLst>
          </p:cNvPr>
          <p:cNvPicPr>
            <a:picLocks noChangeAspect="1"/>
          </p:cNvPicPr>
          <p:nvPr/>
        </p:nvPicPr>
        <p:blipFill>
          <a:blip r:embed="rId4"/>
          <a:stretch>
            <a:fillRect/>
          </a:stretch>
        </p:blipFill>
        <p:spPr>
          <a:xfrm>
            <a:off x="249563" y="2261020"/>
            <a:ext cx="2906357" cy="1746206"/>
          </a:xfrm>
          <a:prstGeom prst="rect">
            <a:avLst/>
          </a:prstGeom>
        </p:spPr>
      </p:pic>
      <p:pic>
        <p:nvPicPr>
          <p:cNvPr id="13" name="Image 12">
            <a:extLst>
              <a:ext uri="{FF2B5EF4-FFF2-40B4-BE49-F238E27FC236}">
                <a16:creationId xmlns:a16="http://schemas.microsoft.com/office/drawing/2014/main" id="{6DDC6E2D-14E3-EF67-2DD0-0C2CDDE8325B}"/>
              </a:ext>
            </a:extLst>
          </p:cNvPr>
          <p:cNvPicPr>
            <a:picLocks noChangeAspect="1"/>
          </p:cNvPicPr>
          <p:nvPr/>
        </p:nvPicPr>
        <p:blipFill>
          <a:blip r:embed="rId5"/>
          <a:stretch>
            <a:fillRect/>
          </a:stretch>
        </p:blipFill>
        <p:spPr>
          <a:xfrm>
            <a:off x="249563" y="4160441"/>
            <a:ext cx="2585143" cy="1343683"/>
          </a:xfrm>
          <a:prstGeom prst="rect">
            <a:avLst/>
          </a:prstGeom>
        </p:spPr>
      </p:pic>
      <p:pic>
        <p:nvPicPr>
          <p:cNvPr id="15" name="Image 14">
            <a:extLst>
              <a:ext uri="{FF2B5EF4-FFF2-40B4-BE49-F238E27FC236}">
                <a16:creationId xmlns:a16="http://schemas.microsoft.com/office/drawing/2014/main" id="{960FCB93-50C4-55F9-1DE8-A9F2D4328937}"/>
              </a:ext>
            </a:extLst>
          </p:cNvPr>
          <p:cNvPicPr>
            <a:picLocks noChangeAspect="1"/>
          </p:cNvPicPr>
          <p:nvPr/>
        </p:nvPicPr>
        <p:blipFill>
          <a:blip r:embed="rId6"/>
          <a:stretch>
            <a:fillRect/>
          </a:stretch>
        </p:blipFill>
        <p:spPr>
          <a:xfrm>
            <a:off x="2955859" y="4141519"/>
            <a:ext cx="2906357" cy="1362605"/>
          </a:xfrm>
          <a:prstGeom prst="rect">
            <a:avLst/>
          </a:prstGeom>
        </p:spPr>
      </p:pic>
    </p:spTree>
    <p:extLst>
      <p:ext uri="{BB962C8B-B14F-4D97-AF65-F5344CB8AC3E}">
        <p14:creationId xmlns:p14="http://schemas.microsoft.com/office/powerpoint/2010/main" val="1032015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127364" y="1002903"/>
            <a:ext cx="9762835" cy="4985980"/>
          </a:xfrm>
          <a:prstGeom prst="rect">
            <a:avLst/>
          </a:prstGeom>
          <a:noFill/>
        </p:spPr>
        <p:txBody>
          <a:bodyPr wrap="square" lIns="91440" tIns="45720" rIns="91440" bIns="45720" rtlCol="0" anchor="t">
            <a:spAutoFit/>
          </a:bodyPr>
          <a:lstStyle/>
          <a:p>
            <a:pPr algn="just"/>
            <a:r>
              <a:rPr lang="fr-FR" sz="2400" b="1" dirty="0">
                <a:solidFill>
                  <a:schemeClr val="accent6">
                    <a:lumMod val="50000"/>
                  </a:schemeClr>
                </a:solidFill>
              </a:rPr>
              <a:t>Plusieurs constats s'agissant des sorties &amp; voyages organisés par le CSE :</a:t>
            </a:r>
          </a:p>
          <a:p>
            <a:pPr algn="just"/>
            <a:endParaRPr lang="fr-FR" sz="800" i="1" dirty="0"/>
          </a:p>
          <a:p>
            <a:pPr marL="342900" indent="-342900" algn="just">
              <a:buFont typeface="Wingdings" panose="05000000000000000000" pitchFamily="2" charset="2"/>
              <a:buChar char="ü"/>
            </a:pPr>
            <a:r>
              <a:rPr lang="fr-FR" sz="2200" i="1" dirty="0"/>
              <a:t>Il y a eu beaucoup de propositions sur l’année qui plus est, très variées afin de toucher tous les publics ; </a:t>
            </a:r>
          </a:p>
          <a:p>
            <a:pPr marL="342900" indent="-342900" algn="just">
              <a:buFont typeface="Wingdings" panose="05000000000000000000" pitchFamily="2" charset="2"/>
              <a:buChar char="ü"/>
            </a:pPr>
            <a:r>
              <a:rPr lang="fr-FR" sz="2200" i="1" dirty="0"/>
              <a:t>Afin de proposer des prix compétitifs, pour chaque sortie, une mise en concurrence de différents prestataires est toujours effectuée ;</a:t>
            </a:r>
          </a:p>
          <a:p>
            <a:pPr marL="342900" indent="-342900" algn="just">
              <a:buFont typeface="Wingdings" panose="05000000000000000000" pitchFamily="2" charset="2"/>
              <a:buChar char="ü"/>
            </a:pPr>
            <a:r>
              <a:rPr lang="fr-FR" sz="2200" i="1" dirty="0"/>
              <a:t>En 2024, les élus ont essayé de travailler différemment ; </a:t>
            </a:r>
          </a:p>
          <a:p>
            <a:pPr algn="just"/>
            <a:r>
              <a:rPr lang="fr-FR" sz="2200" i="1" dirty="0"/>
              <a:t>L’idée : planifier les activités sur l’année pour ne plus les proposer aux agents au coup par coup mais de façon groupée ; </a:t>
            </a:r>
          </a:p>
          <a:p>
            <a:pPr algn="just"/>
            <a:r>
              <a:rPr lang="fr-FR" sz="2200" i="1" dirty="0"/>
              <a:t>L’objectif : permettre aux agents de choisir en toute connaissance de cause et aussi de prévoir leurs budgets (anticiper permet d’échelonner les paiements); </a:t>
            </a:r>
          </a:p>
          <a:p>
            <a:pPr marL="342900" indent="-342900" algn="just" fontAlgn="base">
              <a:buFont typeface="Wingdings" panose="05000000000000000000" pitchFamily="2" charset="2"/>
              <a:buChar char="ü"/>
            </a:pPr>
            <a:r>
              <a:rPr lang="fr-FR" sz="2200" i="1" dirty="0"/>
              <a:t>Afin de mieux cibler l’offre de prestations sociales &amp; culturelles pour les années à venir, un sondage a été lancé le 25 juin 2024 (plus de 400 retours) ; celui-ci a servi de base pour établir l’offre 2025 sachant que le prix proposé est très souvent le critère déterminant ;</a:t>
            </a:r>
          </a:p>
        </p:txBody>
      </p:sp>
    </p:spTree>
    <p:extLst>
      <p:ext uri="{BB962C8B-B14F-4D97-AF65-F5344CB8AC3E}">
        <p14:creationId xmlns:p14="http://schemas.microsoft.com/office/powerpoint/2010/main" val="2283486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1E76397F-56EE-6113-082B-37A168D13B61}"/>
              </a:ext>
            </a:extLst>
          </p:cNvPr>
          <p:cNvPicPr>
            <a:picLocks noChangeAspect="1"/>
          </p:cNvPicPr>
          <p:nvPr/>
        </p:nvPicPr>
        <p:blipFill rotWithShape="1">
          <a:blip r:embed="rId4"/>
          <a:srcRect l="32074" r="6581"/>
          <a:stretch/>
        </p:blipFill>
        <p:spPr>
          <a:xfrm>
            <a:off x="1" y="10"/>
            <a:ext cx="7479157" cy="6857990"/>
          </a:xfrm>
          <a:prstGeom prst="rect">
            <a:avLst/>
          </a:prstGeom>
        </p:spPr>
      </p:pic>
      <p:sp>
        <p:nvSpPr>
          <p:cNvPr id="16" name="Rectangle 15">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ZoneTexte 1">
            <a:extLst>
              <a:ext uri="{FF2B5EF4-FFF2-40B4-BE49-F238E27FC236}">
                <a16:creationId xmlns:a16="http://schemas.microsoft.com/office/drawing/2014/main" id="{1D85C8A8-8558-1525-44EF-10CA388B676A}"/>
              </a:ext>
            </a:extLst>
          </p:cNvPr>
          <p:cNvSpPr txBox="1"/>
          <p:nvPr/>
        </p:nvSpPr>
        <p:spPr>
          <a:xfrm>
            <a:off x="7978693" y="1488344"/>
            <a:ext cx="3352128" cy="3881309"/>
          </a:xfrm>
          <a:prstGeom prst="rect">
            <a:avLst/>
          </a:prstGeom>
        </p:spPr>
        <p:txBody>
          <a:bodyPr vert="horz" lIns="91440" tIns="45720" rIns="91440" bIns="45720" rtlCol="0">
            <a:normAutofit fontScale="92500" lnSpcReduction="10000"/>
          </a:bodyPr>
          <a:lstStyle/>
          <a:p>
            <a:pPr defTabSz="914400" fontAlgn="base">
              <a:lnSpc>
                <a:spcPct val="120000"/>
              </a:lnSpc>
              <a:buClr>
                <a:schemeClr val="tx1"/>
              </a:buClr>
              <a:buSzPct val="115000"/>
            </a:pPr>
            <a:r>
              <a:rPr lang="en-US" sz="2400" dirty="0"/>
              <a:t>Les mandats des </a:t>
            </a:r>
            <a:r>
              <a:rPr lang="en-US" sz="2400" dirty="0" err="1"/>
              <a:t>membres</a:t>
            </a:r>
            <a:r>
              <a:rPr lang="en-US" sz="2400" dirty="0"/>
              <a:t> du CSE </a:t>
            </a:r>
            <a:r>
              <a:rPr lang="en-US" sz="2400" dirty="0" err="1"/>
              <a:t>sont</a:t>
            </a:r>
            <a:r>
              <a:rPr lang="en-US" sz="2400" dirty="0"/>
              <a:t> </a:t>
            </a:r>
            <a:r>
              <a:rPr lang="en-US" sz="2400" dirty="0" err="1"/>
              <a:t>d’une</a:t>
            </a:r>
            <a:r>
              <a:rPr lang="en-US" sz="2400" dirty="0"/>
              <a:t> durée de 4 ans.</a:t>
            </a:r>
          </a:p>
          <a:p>
            <a:pPr indent="-228600" defTabSz="914400" fontAlgn="base">
              <a:lnSpc>
                <a:spcPct val="120000"/>
              </a:lnSpc>
              <a:buClr>
                <a:schemeClr val="tx1"/>
              </a:buClr>
              <a:buSzPct val="115000"/>
              <a:buFont typeface="Arial" panose="020B0604020202020204" pitchFamily="34" charset="0"/>
              <a:buChar char="•"/>
            </a:pPr>
            <a:endParaRPr lang="en-US" sz="2400" dirty="0"/>
          </a:p>
          <a:p>
            <a:pPr defTabSz="914400" fontAlgn="base">
              <a:lnSpc>
                <a:spcPct val="120000"/>
              </a:lnSpc>
              <a:buClr>
                <a:schemeClr val="tx1"/>
              </a:buClr>
              <a:buSzPct val="115000"/>
            </a:pPr>
            <a:r>
              <a:rPr lang="en-US" sz="2400" dirty="0"/>
              <a:t>Le dernier vote pour le </a:t>
            </a:r>
            <a:r>
              <a:rPr lang="en-US" sz="2400" dirty="0" err="1"/>
              <a:t>renouvellement</a:t>
            </a:r>
            <a:r>
              <a:rPr lang="en-US" sz="2400" dirty="0"/>
              <a:t> des </a:t>
            </a:r>
            <a:r>
              <a:rPr lang="en-US" sz="2400" dirty="0" err="1"/>
              <a:t>représentants</a:t>
            </a:r>
            <a:r>
              <a:rPr lang="en-US" sz="2400" dirty="0"/>
              <a:t> du personnel au CSE </a:t>
            </a:r>
            <a:r>
              <a:rPr lang="en-US" sz="2400" dirty="0" err="1"/>
              <a:t>s’est</a:t>
            </a:r>
            <a:r>
              <a:rPr lang="en-US" sz="2400" dirty="0"/>
              <a:t> </a:t>
            </a:r>
            <a:r>
              <a:rPr lang="en-US" sz="2400" dirty="0" err="1"/>
              <a:t>déroulé</a:t>
            </a:r>
            <a:r>
              <a:rPr lang="en-US" sz="2400" dirty="0"/>
              <a:t> du </a:t>
            </a:r>
            <a:r>
              <a:rPr lang="en-US" sz="2400" dirty="0" err="1"/>
              <a:t>jeudi</a:t>
            </a:r>
            <a:r>
              <a:rPr lang="en-US" sz="2400" dirty="0"/>
              <a:t> 30 </a:t>
            </a:r>
            <a:r>
              <a:rPr lang="en-US" sz="2400" dirty="0" err="1"/>
              <a:t>novembre</a:t>
            </a:r>
            <a:r>
              <a:rPr lang="en-US" sz="2400" dirty="0"/>
              <a:t> au </a:t>
            </a:r>
            <a:r>
              <a:rPr lang="en-US" sz="2400" dirty="0" err="1"/>
              <a:t>mercredi</a:t>
            </a:r>
            <a:r>
              <a:rPr lang="en-US" sz="2400" dirty="0"/>
              <a:t> 6 </a:t>
            </a:r>
            <a:r>
              <a:rPr lang="en-US" sz="2400" dirty="0" err="1"/>
              <a:t>décembre</a:t>
            </a:r>
            <a:r>
              <a:rPr lang="en-US" sz="2400" dirty="0"/>
              <a:t> 2023.</a:t>
            </a:r>
          </a:p>
          <a:p>
            <a:pPr indent="-228600" defTabSz="914400" fontAlgn="base">
              <a:lnSpc>
                <a:spcPct val="120000"/>
              </a:lnSpc>
              <a:buClr>
                <a:schemeClr val="tx1"/>
              </a:buClr>
              <a:buSzPct val="115000"/>
              <a:buFont typeface="Arial" panose="020B0604020202020204" pitchFamily="34" charset="0"/>
              <a:buChar char="•"/>
            </a:pPr>
            <a:endParaRPr lang="en-US" b="0" i="1" cap="all" dirty="0"/>
          </a:p>
          <a:p>
            <a:pPr indent="-228600" defTabSz="914400">
              <a:lnSpc>
                <a:spcPct val="120000"/>
              </a:lnSpc>
              <a:spcBef>
                <a:spcPct val="20000"/>
              </a:spcBef>
              <a:spcAft>
                <a:spcPts val="600"/>
              </a:spcAft>
              <a:buClr>
                <a:schemeClr val="tx1"/>
              </a:buClr>
              <a:buSzPct val="115000"/>
              <a:buFont typeface="Arial" panose="020B0604020202020204" pitchFamily="34" charset="0"/>
              <a:buChar char="•"/>
            </a:pPr>
            <a:endParaRPr lang="en-US" cap="all" dirty="0"/>
          </a:p>
        </p:txBody>
      </p:sp>
      <p:sp>
        <p:nvSpPr>
          <p:cNvPr id="3" name="AutoShape 2" descr="Fonctionnement du CSE | CGT THCB">
            <a:extLst>
              <a:ext uri="{FF2B5EF4-FFF2-40B4-BE49-F238E27FC236}">
                <a16:creationId xmlns:a16="http://schemas.microsoft.com/office/drawing/2014/main" id="{3734143B-4941-7B6B-CF75-CDE2AF28F0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9574659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214227" y="766543"/>
            <a:ext cx="9762835" cy="5663089"/>
          </a:xfrm>
          <a:prstGeom prst="rect">
            <a:avLst/>
          </a:prstGeom>
          <a:noFill/>
        </p:spPr>
        <p:txBody>
          <a:bodyPr wrap="square" lIns="91440" tIns="45720" rIns="91440" bIns="45720" rtlCol="0" anchor="t">
            <a:spAutoFit/>
          </a:bodyPr>
          <a:lstStyle/>
          <a:p>
            <a:pPr algn="just"/>
            <a:r>
              <a:rPr lang="fr-FR" sz="2400" b="1" dirty="0">
                <a:solidFill>
                  <a:schemeClr val="accent6">
                    <a:lumMod val="50000"/>
                  </a:schemeClr>
                </a:solidFill>
              </a:rPr>
              <a:t>Plusieurs constats s'agissant des sorties &amp; voyages organisés par le CSE :</a:t>
            </a:r>
          </a:p>
          <a:p>
            <a:pPr algn="just"/>
            <a:endParaRPr lang="fr-FR" sz="800" i="1" dirty="0"/>
          </a:p>
          <a:p>
            <a:pPr marL="342900" indent="-342900" algn="just">
              <a:buFont typeface="Wingdings" panose="05000000000000000000" pitchFamily="2" charset="2"/>
              <a:buChar char="ü"/>
            </a:pPr>
            <a:r>
              <a:rPr lang="fr-FR" sz="2200" i="1" dirty="0"/>
              <a:t>S’agissant du ROI LION au théâtre MOGADOR : c’était la première fois que le CSE proposait une comédie musicale et cette dernière a trouvé un large public ; une idée reproduite avec la comédie musicale "le Roi Soleil" qui est proposée en décembre 2025 ;</a:t>
            </a:r>
          </a:p>
          <a:p>
            <a:pPr marL="342900" indent="-342900" algn="just">
              <a:buFont typeface="Wingdings" panose="05000000000000000000" pitchFamily="2" charset="2"/>
              <a:buChar char="ü"/>
            </a:pPr>
            <a:r>
              <a:rPr lang="fr-FR" sz="2200" i="1" dirty="0"/>
              <a:t>En 2024, nous avons de nouveau proposé une sortie au zoo PAIRI DAIZA laquelle a rencontré un vif succès alors que ladite sortie avait déjà été organisée en 2022 ; la journée au parc Astérix a également trouvé son public ; le succès des sorties « familles » se vérifie tous les ans  ;</a:t>
            </a:r>
          </a:p>
          <a:p>
            <a:pPr marL="342900" indent="-342900" algn="just">
              <a:buFont typeface="Wingdings" panose="05000000000000000000" pitchFamily="2" charset="2"/>
              <a:buChar char="ü"/>
            </a:pPr>
            <a:r>
              <a:rPr lang="fr-FR" sz="2200" i="1" dirty="0"/>
              <a:t>La proposition de séjour à BARCELONE a permis de solder l’avoir auprès d’Instant Voyages (avoir suite à l’annulation du voyage au Brésil prévu en 10/2020 du fait du COVID) ;</a:t>
            </a:r>
          </a:p>
          <a:p>
            <a:pPr marL="342900" algn="just"/>
            <a:r>
              <a:rPr lang="fr-FR" sz="2200" i="1" dirty="0"/>
              <a:t>Le prix proposé par la CSE restant assez élevé en dépit de la participation, le 	nombre d’inscrits a été faible ; à noter que ce séjour avait été initialement prévu du 	12 au 14 octobre et que du fait du report de date, certains agents ont annulé leur 	participation ; </a:t>
            </a:r>
          </a:p>
        </p:txBody>
      </p:sp>
    </p:spTree>
    <p:extLst>
      <p:ext uri="{BB962C8B-B14F-4D97-AF65-F5344CB8AC3E}">
        <p14:creationId xmlns:p14="http://schemas.microsoft.com/office/powerpoint/2010/main" val="810628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136073" y="1525417"/>
            <a:ext cx="9762835" cy="3970318"/>
          </a:xfrm>
          <a:prstGeom prst="rect">
            <a:avLst/>
          </a:prstGeom>
          <a:noFill/>
        </p:spPr>
        <p:txBody>
          <a:bodyPr wrap="square" lIns="91440" tIns="45720" rIns="91440" bIns="45720" rtlCol="0" anchor="t">
            <a:spAutoFit/>
          </a:bodyPr>
          <a:lstStyle/>
          <a:p>
            <a:pPr algn="just"/>
            <a:r>
              <a:rPr lang="fr-FR" sz="2400" b="1" dirty="0">
                <a:solidFill>
                  <a:schemeClr val="accent6">
                    <a:lumMod val="50000"/>
                  </a:schemeClr>
                </a:solidFill>
              </a:rPr>
              <a:t>Plusieurs constats s'agissant des sorties &amp; voyages organisés par le CSE :</a:t>
            </a:r>
          </a:p>
          <a:p>
            <a:pPr algn="just"/>
            <a:endParaRPr lang="fr-FR" sz="800" i="1" dirty="0"/>
          </a:p>
          <a:p>
            <a:pPr marL="342900" indent="-342900" algn="just">
              <a:buFont typeface="Wingdings" panose="05000000000000000000" pitchFamily="2" charset="2"/>
              <a:buChar char="ü"/>
            </a:pPr>
            <a:r>
              <a:rPr lang="fr-FR" sz="2200" i="1" dirty="0"/>
              <a:t>Le WE à LONDRES a très bien fonctionné ; compte-tenu du nombre limité de chambres mises à notre disposition, il n’a pas été possible de satisfaire la totalité des demandes dans un premier temps ; une liste d’attente a été établie mais au final toutes les personnes ont pu être rattrapées ;</a:t>
            </a:r>
          </a:p>
          <a:p>
            <a:pPr marL="342900" indent="-342900" algn="just">
              <a:buFont typeface="Wingdings" panose="05000000000000000000" pitchFamily="2" charset="2"/>
              <a:buChar char="ü"/>
            </a:pPr>
            <a:r>
              <a:rPr lang="fr-FR" sz="2200" i="1" dirty="0"/>
              <a:t>La gestion en amont de cette sortie a été chronophage : vérification des passeports / répartition &amp; attribution des chambres en fonction de la composition familiale sachant que le prestataire n’avait que peu de chambres triples à nous proposer.</a:t>
            </a:r>
          </a:p>
          <a:p>
            <a:pPr marL="342900" indent="-342900" algn="just">
              <a:buFont typeface="Wingdings" panose="05000000000000000000" pitchFamily="2" charset="2"/>
              <a:buChar char="ü"/>
            </a:pPr>
            <a:endParaRPr lang="fr-FR" sz="2200" i="1" dirty="0"/>
          </a:p>
          <a:p>
            <a:pPr marL="342900" indent="-342900" algn="just">
              <a:buFont typeface="Wingdings" panose="05000000000000000000" pitchFamily="2" charset="2"/>
              <a:buChar char="ü"/>
            </a:pPr>
            <a:endParaRPr lang="fr-FR" sz="2200" i="1" dirty="0"/>
          </a:p>
          <a:p>
            <a:pPr marL="342900" indent="-342900" algn="just">
              <a:buFont typeface="Wingdings" panose="05000000000000000000" pitchFamily="2" charset="2"/>
              <a:buChar char="ü"/>
            </a:pPr>
            <a:endParaRPr lang="fr-FR" sz="2200" i="1" dirty="0"/>
          </a:p>
        </p:txBody>
      </p:sp>
    </p:spTree>
    <p:extLst>
      <p:ext uri="{BB962C8B-B14F-4D97-AF65-F5344CB8AC3E}">
        <p14:creationId xmlns:p14="http://schemas.microsoft.com/office/powerpoint/2010/main" val="2183904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4B9420-C7B5-A3B9-F5F1-CB31777231A1}"/>
              </a:ext>
            </a:extLst>
          </p:cNvPr>
          <p:cNvPicPr>
            <a:picLocks noChangeAspect="1"/>
          </p:cNvPicPr>
          <p:nvPr/>
        </p:nvPicPr>
        <p:blipFill>
          <a:blip r:embed="rId2"/>
          <a:stretch>
            <a:fillRect/>
          </a:stretch>
        </p:blipFill>
        <p:spPr>
          <a:xfrm>
            <a:off x="1152867" y="2289919"/>
            <a:ext cx="3086049" cy="1367681"/>
          </a:xfrm>
          <a:prstGeom prst="rect">
            <a:avLst/>
          </a:prstGeom>
        </p:spPr>
      </p:pic>
      <p:sp>
        <p:nvSpPr>
          <p:cNvPr id="7" name="Rectangle : coins arrondis 6">
            <a:extLst>
              <a:ext uri="{FF2B5EF4-FFF2-40B4-BE49-F238E27FC236}">
                <a16:creationId xmlns:a16="http://schemas.microsoft.com/office/drawing/2014/main" id="{E6867CE8-112E-C01B-AF4E-3728A3496636}"/>
              </a:ext>
            </a:extLst>
          </p:cNvPr>
          <p:cNvSpPr/>
          <p:nvPr/>
        </p:nvSpPr>
        <p:spPr>
          <a:xfrm>
            <a:off x="1480457" y="1150374"/>
            <a:ext cx="8665029"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accent6">
                    <a:lumMod val="50000"/>
                  </a:schemeClr>
                </a:solidFill>
              </a:rPr>
              <a:t>UTILISATION DU BUDGET ŒUVRES SOCIALES (ASC) : LE PARTENARIAT AVEC WENGEL</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2881745" y="3792658"/>
            <a:ext cx="4874643" cy="161902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endParaRPr lang="fr-FR" dirty="0">
              <a:solidFill>
                <a:srgbClr val="00B0F0"/>
              </a:solidFill>
              <a:latin typeface="Calibri" panose="020F0502020204030204" pitchFamily="34" charset="0"/>
            </a:endParaRPr>
          </a:p>
          <a:p>
            <a:endParaRPr lang="fr-FR" dirty="0">
              <a:solidFill>
                <a:schemeClr val="bg1"/>
              </a:solidFill>
              <a:latin typeface="Calibri" panose="020F0502020204030204" pitchFamily="34" charset="0"/>
            </a:endParaRPr>
          </a:p>
          <a:p>
            <a:r>
              <a:rPr lang="fr-FR" dirty="0">
                <a:solidFill>
                  <a:schemeClr val="bg1"/>
                </a:solidFill>
                <a:latin typeface="Calibri" panose="020F0502020204030204" pitchFamily="34" charset="0"/>
              </a:rPr>
              <a:t>GRATUIT POUR L’ENSEMBLE DES AGENTS </a:t>
            </a:r>
          </a:p>
          <a:p>
            <a:r>
              <a:rPr lang="fr-FR" dirty="0">
                <a:solidFill>
                  <a:schemeClr val="bg1"/>
                </a:solidFill>
                <a:latin typeface="Calibri" panose="020F0502020204030204" pitchFamily="34" charset="0"/>
              </a:rPr>
              <a:t>Accès à la billetterie + cartes nominatives</a:t>
            </a:r>
          </a:p>
          <a:p>
            <a:endParaRPr lang="fr-FR" sz="400" dirty="0">
              <a:solidFill>
                <a:schemeClr val="bg1"/>
              </a:solidFill>
              <a:latin typeface="Calibri" panose="020F0502020204030204" pitchFamily="34" charset="0"/>
            </a:endParaRPr>
          </a:p>
          <a:p>
            <a:r>
              <a:rPr lang="fr-FR" dirty="0">
                <a:solidFill>
                  <a:srgbClr val="00B0F0"/>
                </a:solidFill>
                <a:latin typeface="Calibri"/>
                <a:ea typeface="Calibri"/>
                <a:cs typeface="Calibri"/>
              </a:rPr>
              <a:t>Coût pour le CSE :  5 140€</a:t>
            </a:r>
          </a:p>
          <a:p>
            <a:endParaRPr lang="fr-FR" i="1" dirty="0">
              <a:solidFill>
                <a:schemeClr val="bg1"/>
              </a:solidFill>
              <a:latin typeface="Calibri" panose="020F0502020204030204" pitchFamily="34" charset="0"/>
            </a:endParaRPr>
          </a:p>
        </p:txBody>
      </p:sp>
      <p:sp>
        <p:nvSpPr>
          <p:cNvPr id="16" name="ZoneTexte 15">
            <a:extLst>
              <a:ext uri="{FF2B5EF4-FFF2-40B4-BE49-F238E27FC236}">
                <a16:creationId xmlns:a16="http://schemas.microsoft.com/office/drawing/2014/main" id="{BA1B81EB-8624-1C5A-84E3-9D49FEC838D3}"/>
              </a:ext>
            </a:extLst>
          </p:cNvPr>
          <p:cNvSpPr txBox="1"/>
          <p:nvPr/>
        </p:nvSpPr>
        <p:spPr>
          <a:xfrm>
            <a:off x="899894" y="5487886"/>
            <a:ext cx="10040982" cy="461665"/>
          </a:xfrm>
          <a:prstGeom prst="rect">
            <a:avLst/>
          </a:prstGeom>
          <a:noFill/>
        </p:spPr>
        <p:txBody>
          <a:bodyPr wrap="square" rtlCol="0">
            <a:spAutoFit/>
          </a:bodyPr>
          <a:lstStyle/>
          <a:p>
            <a:pPr algn="ctr"/>
            <a:r>
              <a:rPr lang="fr-FR" sz="2400" b="1">
                <a:solidFill>
                  <a:schemeClr val="accent6">
                    <a:lumMod val="50000"/>
                  </a:schemeClr>
                </a:solidFill>
              </a:rPr>
              <a:t>WENGEL</a:t>
            </a:r>
          </a:p>
        </p:txBody>
      </p:sp>
      <p:sp>
        <p:nvSpPr>
          <p:cNvPr id="2" name="AutoShape 2" descr="Main Square Festival 2022">
            <a:extLst>
              <a:ext uri="{FF2B5EF4-FFF2-40B4-BE49-F238E27FC236}">
                <a16:creationId xmlns:a16="http://schemas.microsoft.com/office/drawing/2014/main" id="{79070861-D99E-FB51-4F91-CF47651949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Ellipse 2">
            <a:extLst>
              <a:ext uri="{FF2B5EF4-FFF2-40B4-BE49-F238E27FC236}">
                <a16:creationId xmlns:a16="http://schemas.microsoft.com/office/drawing/2014/main" id="{6150774E-6379-8858-D2D8-898CFC48B016}"/>
              </a:ext>
            </a:extLst>
          </p:cNvPr>
          <p:cNvSpPr/>
          <p:nvPr/>
        </p:nvSpPr>
        <p:spPr>
          <a:xfrm>
            <a:off x="8044873" y="2252243"/>
            <a:ext cx="2994259" cy="2976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Billetterie (locale / nationale) à tarifs réduits (parcs, cinémas, piscines, spectacles…)</a:t>
            </a:r>
          </a:p>
          <a:p>
            <a:pPr algn="ctr"/>
            <a:r>
              <a:rPr lang="fr-FR"/>
              <a:t>Carte nominative permettant d’obtenir des remises chez les partenaires</a:t>
            </a:r>
          </a:p>
        </p:txBody>
      </p:sp>
    </p:spTree>
    <p:extLst>
      <p:ext uri="{BB962C8B-B14F-4D97-AF65-F5344CB8AC3E}">
        <p14:creationId xmlns:p14="http://schemas.microsoft.com/office/powerpoint/2010/main" val="2259089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330633" y="1008181"/>
            <a:ext cx="9356921" cy="3801041"/>
          </a:xfrm>
          <a:prstGeom prst="rect">
            <a:avLst/>
          </a:prstGeom>
          <a:noFill/>
        </p:spPr>
        <p:txBody>
          <a:bodyPr wrap="square" lIns="91440" tIns="45720" rIns="91440" bIns="45720" rtlCol="0" anchor="t">
            <a:spAutoFit/>
          </a:bodyPr>
          <a:lstStyle/>
          <a:p>
            <a:pPr algn="just"/>
            <a:r>
              <a:rPr lang="fr-FR" sz="2800" b="1" dirty="0">
                <a:solidFill>
                  <a:schemeClr val="accent6">
                    <a:lumMod val="50000"/>
                  </a:schemeClr>
                </a:solidFill>
              </a:rPr>
              <a:t>Utilisation du site WENGEL – Billetterie :</a:t>
            </a:r>
          </a:p>
          <a:p>
            <a:pPr algn="just"/>
            <a:endParaRPr lang="fr-FR" sz="2800" b="1" dirty="0">
              <a:solidFill>
                <a:schemeClr val="accent5">
                  <a:lumMod val="75000"/>
                </a:schemeClr>
              </a:solidFill>
            </a:endParaRPr>
          </a:p>
          <a:p>
            <a:pPr algn="just"/>
            <a:r>
              <a:rPr lang="fr-FR" sz="2200" dirty="0"/>
              <a:t>-    930 inscrits ; la diffusion d’un tutoriel pour s’inscrire sur le site en juin 2024 a permis d’augmenter sensiblement le nombre d’inscrits (869 inscrits en 2023) ;</a:t>
            </a:r>
          </a:p>
          <a:p>
            <a:pPr algn="just"/>
            <a:r>
              <a:rPr lang="fr-FR" sz="2200" dirty="0"/>
              <a:t>-    2170 commandes entre le 01/12/2023 et le 15/10/2024 pour un montant total de 238 000 € HT (il y a des TVA à des taux différents).</a:t>
            </a:r>
          </a:p>
          <a:p>
            <a:pPr algn="just"/>
            <a:endParaRPr lang="fr-FR" sz="2200" dirty="0"/>
          </a:p>
          <a:p>
            <a:pPr algn="just"/>
            <a:r>
              <a:rPr lang="fr-FR" sz="2200" i="1" dirty="0"/>
              <a:t>Sachant que ne sont pas comptabilisés les redirections vers les sites partenaires loisirs &amp; vacances, le paiement s’effectuant directement sur leurs sites (VVF – SUNWEB - ODALYS…), ni les avantages liés à l'utilisation de la carte dans les commerces.</a:t>
            </a:r>
          </a:p>
          <a:p>
            <a:pPr algn="just"/>
            <a:endParaRPr lang="fr-FR" sz="900" b="1" i="1" dirty="0">
              <a:solidFill>
                <a:srgbClr val="000000"/>
              </a:solidFill>
            </a:endParaRPr>
          </a:p>
        </p:txBody>
      </p:sp>
    </p:spTree>
    <p:extLst>
      <p:ext uri="{BB962C8B-B14F-4D97-AF65-F5344CB8AC3E}">
        <p14:creationId xmlns:p14="http://schemas.microsoft.com/office/powerpoint/2010/main" val="9889233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330633" y="1008181"/>
            <a:ext cx="9356921" cy="5401479"/>
          </a:xfrm>
          <a:prstGeom prst="rect">
            <a:avLst/>
          </a:prstGeom>
          <a:noFill/>
        </p:spPr>
        <p:txBody>
          <a:bodyPr wrap="square" lIns="91440" tIns="45720" rIns="91440" bIns="45720" rtlCol="0" anchor="t">
            <a:spAutoFit/>
          </a:bodyPr>
          <a:lstStyle/>
          <a:p>
            <a:pPr algn="just"/>
            <a:r>
              <a:rPr lang="fr-FR" sz="2800" b="1" dirty="0">
                <a:solidFill>
                  <a:schemeClr val="accent6">
                    <a:lumMod val="50000"/>
                  </a:schemeClr>
                </a:solidFill>
              </a:rPr>
              <a:t>Plusieurs constats :</a:t>
            </a:r>
          </a:p>
          <a:p>
            <a:pPr algn="just"/>
            <a:endParaRPr lang="fr-FR" sz="900" b="1" i="1" dirty="0">
              <a:solidFill>
                <a:srgbClr val="000000"/>
              </a:solidFill>
            </a:endParaRPr>
          </a:p>
          <a:p>
            <a:pPr marL="342900" indent="-342900" algn="just">
              <a:buFont typeface="Wingdings" panose="05000000000000000000" pitchFamily="2" charset="2"/>
              <a:buChar char="ü"/>
            </a:pPr>
            <a:r>
              <a:rPr lang="fr-FR" sz="2200" i="1" dirty="0"/>
              <a:t>L’offre WENGEL (lancée en juillet 2021) rencontre toujours un vif succès auprès des agents de la C.A.F. ;</a:t>
            </a:r>
          </a:p>
          <a:p>
            <a:pPr marL="342900" indent="-342900" algn="just">
              <a:buFont typeface="Wingdings" panose="05000000000000000000" pitchFamily="2" charset="2"/>
              <a:buChar char="ü"/>
            </a:pPr>
            <a:r>
              <a:rPr lang="fr-FR" sz="2200" i="1" dirty="0"/>
              <a:t>Elle arrivait à expiration au 31 décembre 2023 ; lors de la réunion d’installation du CSE du 19 décembre 2023, les élus ont décidé à l’unanimité de la renouveler pour 1 an ; en 2024 il a été décidé de la renouveler pour 3 années supplémentaires ;</a:t>
            </a:r>
          </a:p>
          <a:p>
            <a:pPr marL="342900" indent="-342900" algn="just">
              <a:buFont typeface="Wingdings" panose="05000000000000000000" pitchFamily="2" charset="2"/>
              <a:buChar char="ü"/>
            </a:pPr>
            <a:r>
              <a:rPr lang="fr-FR" sz="2200" i="1" dirty="0"/>
              <a:t>S’agissant de la carte physique pour les nouveaux embauchés, les possibilités de réassort ont été ajustées à 4 fois par an (avant négociation, WENGEL proposait un réassort tous les 6 mois) ;</a:t>
            </a:r>
          </a:p>
          <a:p>
            <a:pPr marL="342900" indent="-342900" algn="just">
              <a:buFont typeface="Wingdings" panose="05000000000000000000" pitchFamily="2" charset="2"/>
              <a:buChar char="ü"/>
            </a:pPr>
            <a:r>
              <a:rPr lang="fr-FR" sz="2200" i="1" dirty="0"/>
              <a:t>La recherche de nouveaux partenariats « locaux » par WENGEL (restaurants, commerces…) est constante ; il arrive même au CSE d’être force de proposition ;</a:t>
            </a:r>
          </a:p>
          <a:p>
            <a:pPr marL="342900" indent="-342900" algn="just">
              <a:buFont typeface="Wingdings" panose="05000000000000000000" pitchFamily="2" charset="2"/>
              <a:buChar char="ü"/>
            </a:pPr>
            <a:r>
              <a:rPr lang="fr-FR" sz="2200" i="1" dirty="0"/>
              <a:t>La majorité de l’offre WENGEL est disponible en tickets dématérialisés ; en cas d’envoi de tickets physiques, les frais de port sont remboursés aux agents demandeurs.</a:t>
            </a:r>
          </a:p>
        </p:txBody>
      </p:sp>
    </p:spTree>
    <p:extLst>
      <p:ext uri="{BB962C8B-B14F-4D97-AF65-F5344CB8AC3E}">
        <p14:creationId xmlns:p14="http://schemas.microsoft.com/office/powerpoint/2010/main" val="2030291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6" name="Rectangle 15">
            <a:extLst>
              <a:ext uri="{FF2B5EF4-FFF2-40B4-BE49-F238E27FC236}">
                <a16:creationId xmlns:a16="http://schemas.microsoft.com/office/drawing/2014/main" id="{45873676-3D69-48B0-BA02-D759766A9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248E96D7-6599-4607-9958-FD9E100013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B1415ABF-A9A3-7614-EFEC-7B23C87CFF36}"/>
              </a:ext>
            </a:extLst>
          </p:cNvPr>
          <p:cNvPicPr>
            <a:picLocks noChangeAspect="1"/>
          </p:cNvPicPr>
          <p:nvPr/>
        </p:nvPicPr>
        <p:blipFill rotWithShape="1">
          <a:blip r:embed="rId4"/>
          <a:srcRect t="13346" b="9467"/>
          <a:stretch/>
        </p:blipFill>
        <p:spPr>
          <a:xfrm>
            <a:off x="20" y="-1"/>
            <a:ext cx="12191980" cy="4187739"/>
          </a:xfrm>
          <a:prstGeom prst="rect">
            <a:avLst/>
          </a:prstGeom>
        </p:spPr>
      </p:pic>
      <p:cxnSp>
        <p:nvCxnSpPr>
          <p:cNvPr id="20" name="Straight Connector 19">
            <a:extLst>
              <a:ext uri="{FF2B5EF4-FFF2-40B4-BE49-F238E27FC236}">
                <a16:creationId xmlns:a16="http://schemas.microsoft.com/office/drawing/2014/main" id="{99478AA5-D1D0-4B5E-9FDE-6F55026DA3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12192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CA8EEE2-DA9A-4635-9B41-33EB565145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ZoneTexte 5">
            <a:extLst>
              <a:ext uri="{FF2B5EF4-FFF2-40B4-BE49-F238E27FC236}">
                <a16:creationId xmlns:a16="http://schemas.microsoft.com/office/drawing/2014/main" id="{ED49F402-6AD0-F043-55C4-7D3DADE61E9B}"/>
              </a:ext>
            </a:extLst>
          </p:cNvPr>
          <p:cNvSpPr txBox="1"/>
          <p:nvPr/>
        </p:nvSpPr>
        <p:spPr>
          <a:xfrm>
            <a:off x="1146048" y="4437888"/>
            <a:ext cx="9899904" cy="1116711"/>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800" b="1" cap="all">
                <a:latin typeface="+mj-lt"/>
                <a:ea typeface="+mj-ea"/>
                <a:cs typeface="+mj-cs"/>
              </a:rPr>
              <a:t>L’événement :  RENTREE SCOLAIRE</a:t>
            </a:r>
          </a:p>
        </p:txBody>
      </p:sp>
    </p:spTree>
    <p:extLst>
      <p:ext uri="{BB962C8B-B14F-4D97-AF65-F5344CB8AC3E}">
        <p14:creationId xmlns:p14="http://schemas.microsoft.com/office/powerpoint/2010/main" val="23897440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2272937" y="1150374"/>
            <a:ext cx="7872549"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accent6">
                    <a:lumMod val="50000"/>
                  </a:schemeClr>
                </a:solidFill>
              </a:rPr>
              <a:t>UTILISATION DU BUDGET ŒUVRES SOCIALES (ASC) : L’AIDE A LA SCOLARITE</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6587613" y="4724892"/>
            <a:ext cx="4353263" cy="124179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endParaRPr lang="fr-FR" dirty="0">
              <a:solidFill>
                <a:srgbClr val="00B0F0"/>
              </a:solidFill>
              <a:latin typeface="Calibri" panose="020F0502020204030204" pitchFamily="34" charset="0"/>
            </a:endParaRPr>
          </a:p>
          <a:p>
            <a:endParaRPr lang="fr-FR" dirty="0">
              <a:solidFill>
                <a:schemeClr val="bg1"/>
              </a:solidFill>
              <a:latin typeface="Calibri" panose="020F0502020204030204" pitchFamily="34" charset="0"/>
            </a:endParaRPr>
          </a:p>
          <a:p>
            <a:r>
              <a:rPr lang="fr-FR" dirty="0">
                <a:solidFill>
                  <a:schemeClr val="bg1"/>
                </a:solidFill>
                <a:latin typeface="Calibri"/>
                <a:ea typeface="Calibri"/>
                <a:cs typeface="Calibri"/>
              </a:rPr>
              <a:t> 456 agents concernés</a:t>
            </a:r>
          </a:p>
          <a:p>
            <a:endParaRPr lang="fr-FR" sz="400" dirty="0">
              <a:solidFill>
                <a:schemeClr val="bg1"/>
              </a:solidFill>
              <a:latin typeface="Calibri" panose="020F0502020204030204" pitchFamily="34" charset="0"/>
            </a:endParaRPr>
          </a:p>
          <a:p>
            <a:r>
              <a:rPr lang="fr-FR" dirty="0">
                <a:solidFill>
                  <a:srgbClr val="00B0F0"/>
                </a:solidFill>
                <a:latin typeface="Calibri"/>
                <a:ea typeface="Calibri"/>
                <a:cs typeface="Calibri"/>
              </a:rPr>
              <a:t>Coût CSE :  40 434€ (cartes ILLICADO)</a:t>
            </a:r>
          </a:p>
          <a:p>
            <a:endParaRPr lang="fr-FR" dirty="0">
              <a:solidFill>
                <a:srgbClr val="00B0F0"/>
              </a:solidFill>
              <a:latin typeface="Calibri" panose="020F0502020204030204" pitchFamily="34" charset="0"/>
            </a:endParaRPr>
          </a:p>
          <a:p>
            <a:endParaRPr lang="fr-FR" i="1" dirty="0">
              <a:solidFill>
                <a:schemeClr val="bg1"/>
              </a:solidFill>
              <a:latin typeface="Calibri" panose="020F0502020204030204" pitchFamily="34" charset="0"/>
            </a:endParaRPr>
          </a:p>
        </p:txBody>
      </p:sp>
      <p:sp>
        <p:nvSpPr>
          <p:cNvPr id="2" name="AutoShape 2" descr="Main Square Festival 2022">
            <a:extLst>
              <a:ext uri="{FF2B5EF4-FFF2-40B4-BE49-F238E27FC236}">
                <a16:creationId xmlns:a16="http://schemas.microsoft.com/office/drawing/2014/main" id="{79070861-D99E-FB51-4F91-CF47651949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 name="Image 3">
            <a:extLst>
              <a:ext uri="{FF2B5EF4-FFF2-40B4-BE49-F238E27FC236}">
                <a16:creationId xmlns:a16="http://schemas.microsoft.com/office/drawing/2014/main" id="{E4A90F5F-6184-47E4-50BD-CAEBBB5FCC22}"/>
              </a:ext>
            </a:extLst>
          </p:cNvPr>
          <p:cNvPicPr>
            <a:picLocks noChangeAspect="1"/>
          </p:cNvPicPr>
          <p:nvPr/>
        </p:nvPicPr>
        <p:blipFill>
          <a:blip r:embed="rId2"/>
          <a:stretch>
            <a:fillRect/>
          </a:stretch>
        </p:blipFill>
        <p:spPr>
          <a:xfrm>
            <a:off x="1251124" y="2278625"/>
            <a:ext cx="2887493" cy="3429000"/>
          </a:xfrm>
          <a:prstGeom prst="rect">
            <a:avLst/>
          </a:prstGeom>
        </p:spPr>
      </p:pic>
      <p:sp>
        <p:nvSpPr>
          <p:cNvPr id="6" name="Bulle narrative : rectangle 5">
            <a:extLst>
              <a:ext uri="{FF2B5EF4-FFF2-40B4-BE49-F238E27FC236}">
                <a16:creationId xmlns:a16="http://schemas.microsoft.com/office/drawing/2014/main" id="{3C7C6351-15CE-56A6-E2E2-72EAD0C4D942}"/>
              </a:ext>
            </a:extLst>
          </p:cNvPr>
          <p:cNvSpPr/>
          <p:nvPr/>
        </p:nvSpPr>
        <p:spPr>
          <a:xfrm>
            <a:off x="4728754" y="2278625"/>
            <a:ext cx="4850674" cy="2232415"/>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t>Pour les enfants à charge</a:t>
            </a:r>
          </a:p>
          <a:p>
            <a:pPr algn="ctr"/>
            <a:r>
              <a:rPr lang="fr-FR" sz="1800"/>
              <a:t>Du CP aux études supérieures</a:t>
            </a:r>
          </a:p>
          <a:p>
            <a:pPr algn="ctr"/>
            <a:r>
              <a:rPr lang="fr-FR" sz="1800"/>
              <a:t>Jusqu’aux 20 ans révolus</a:t>
            </a:r>
          </a:p>
          <a:p>
            <a:pPr algn="ctr"/>
            <a:r>
              <a:rPr lang="fr-FR" sz="1800"/>
              <a:t>Montant variable en fonction du niveau d’études :</a:t>
            </a:r>
          </a:p>
          <a:p>
            <a:pPr algn="ctr"/>
            <a:r>
              <a:rPr lang="fr-FR" sz="1800" i="1"/>
              <a:t>Du CP au CM2 : 40€</a:t>
            </a:r>
          </a:p>
          <a:p>
            <a:pPr algn="ctr"/>
            <a:r>
              <a:rPr lang="fr-FR" sz="1800" i="1"/>
              <a:t>De la 6</a:t>
            </a:r>
            <a:r>
              <a:rPr lang="fr-FR" sz="1800" i="1" baseline="30000"/>
              <a:t>ème</a:t>
            </a:r>
            <a:r>
              <a:rPr lang="fr-FR" sz="1800" i="1"/>
              <a:t> à la 4</a:t>
            </a:r>
            <a:r>
              <a:rPr lang="fr-FR" sz="1800" i="1" baseline="30000"/>
              <a:t>ème</a:t>
            </a:r>
            <a:r>
              <a:rPr lang="fr-FR" sz="1800" i="1"/>
              <a:t> : 50€</a:t>
            </a:r>
          </a:p>
          <a:p>
            <a:pPr algn="ctr"/>
            <a:r>
              <a:rPr lang="fr-FR" sz="1800" i="1"/>
              <a:t>De la 3</a:t>
            </a:r>
            <a:r>
              <a:rPr lang="fr-FR" sz="1800" i="1" baseline="30000"/>
              <a:t>ème</a:t>
            </a:r>
            <a:r>
              <a:rPr lang="fr-FR" sz="1800" i="1"/>
              <a:t> à la terminale : 60€</a:t>
            </a:r>
          </a:p>
          <a:p>
            <a:pPr algn="ctr"/>
            <a:r>
              <a:rPr lang="fr-FR" sz="1800" i="1"/>
              <a:t>Etudes supérieures : 80€</a:t>
            </a:r>
            <a:endParaRPr lang="fr-FR" i="1"/>
          </a:p>
        </p:txBody>
      </p:sp>
    </p:spTree>
    <p:extLst>
      <p:ext uri="{BB962C8B-B14F-4D97-AF65-F5344CB8AC3E}">
        <p14:creationId xmlns:p14="http://schemas.microsoft.com/office/powerpoint/2010/main" val="1493548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372687" y="716237"/>
            <a:ext cx="9452171" cy="5416868"/>
          </a:xfrm>
          <a:prstGeom prst="rect">
            <a:avLst/>
          </a:prstGeom>
          <a:noFill/>
        </p:spPr>
        <p:txBody>
          <a:bodyPr wrap="square" lIns="91440" tIns="45720" rIns="91440" bIns="45720" rtlCol="0" anchor="t">
            <a:spAutoFit/>
          </a:bodyPr>
          <a:lstStyle/>
          <a:p>
            <a:pPr algn="just"/>
            <a:r>
              <a:rPr lang="fr-FR" sz="2800" b="1" dirty="0">
                <a:solidFill>
                  <a:schemeClr val="accent6">
                    <a:lumMod val="50000"/>
                  </a:schemeClr>
                </a:solidFill>
              </a:rPr>
              <a:t>Plusieurs constats :</a:t>
            </a:r>
          </a:p>
          <a:p>
            <a:pPr algn="just"/>
            <a:endParaRPr lang="fr-FR" sz="1200" i="1" dirty="0"/>
          </a:p>
          <a:p>
            <a:pPr marL="342900" indent="-342900" algn="just">
              <a:buFont typeface="Wingdings" panose="05000000000000000000" pitchFamily="2" charset="2"/>
              <a:buChar char="ü"/>
            </a:pPr>
            <a:r>
              <a:rPr lang="fr-FR" sz="2200" i="1" dirty="0"/>
              <a:t>Les commandes de cartes ne sont pas possibles via un listing RH car les montants attribués sont différents selon la classe fréquentée par l’enfant ; les agents doivent obligatoirement faire une demande pour bénéficier de l'aide à la scolarité ;</a:t>
            </a:r>
          </a:p>
          <a:p>
            <a:pPr marL="342900" indent="-342900" algn="just">
              <a:buFont typeface="Wingdings" panose="05000000000000000000" pitchFamily="2" charset="2"/>
              <a:buChar char="ü"/>
            </a:pPr>
            <a:r>
              <a:rPr lang="fr-FR" sz="2200" i="1" dirty="0"/>
              <a:t>Cette demande doit être effectuée via un FORMS qui, en 2024, a été mis à disposition par mail le 19 juin avec une date limite de retour du questionnaire dûment rempli fixée au 15 juillet ;</a:t>
            </a:r>
          </a:p>
          <a:p>
            <a:pPr marL="342900" indent="-342900" algn="just">
              <a:buFont typeface="Wingdings" panose="05000000000000000000" pitchFamily="2" charset="2"/>
              <a:buChar char="ü"/>
            </a:pPr>
            <a:r>
              <a:rPr lang="fr-FR" sz="2200" i="1" dirty="0"/>
              <a:t>Depuis 2023, ce questionnaire peut également être rempli par les absents à partir du site du CSE ;</a:t>
            </a:r>
            <a:endParaRPr lang="fr-FR" dirty="0"/>
          </a:p>
          <a:p>
            <a:pPr marL="342900" indent="-342900" algn="just">
              <a:buFont typeface="Wingdings" panose="05000000000000000000" pitchFamily="2" charset="2"/>
              <a:buChar char="ü"/>
            </a:pPr>
            <a:r>
              <a:rPr lang="fr-FR" sz="2200" i="1" dirty="0"/>
              <a:t>De nombreuses demandes (40) sont arrivées au CSE après la date limite (oublis, absences...) ce qui a entrainé une gestion a posteriori et une nouvelle commande de cartes ;</a:t>
            </a:r>
          </a:p>
          <a:p>
            <a:pPr marL="342900" indent="-342900" algn="just">
              <a:buFont typeface="Wingdings" panose="05000000000000000000" pitchFamily="2" charset="2"/>
              <a:buChar char="ü"/>
            </a:pPr>
            <a:r>
              <a:rPr lang="fr-FR" sz="2200" i="1" dirty="0"/>
              <a:t>En 2024, les cartes ont été  distribuées plus tôt que d’habitude, soit entre les 29 juillet et le 1</a:t>
            </a:r>
            <a:r>
              <a:rPr lang="fr-FR" sz="2200" i="1" baseline="30000" dirty="0"/>
              <a:t>er</a:t>
            </a:r>
            <a:r>
              <a:rPr lang="fr-FR" sz="2200" i="1" dirty="0"/>
              <a:t> août sur tous les sites.</a:t>
            </a:r>
            <a:endParaRPr lang="fr-FR" dirty="0"/>
          </a:p>
          <a:p>
            <a:pPr marL="342900" indent="-342900" algn="just">
              <a:buFont typeface="Wingdings" panose="05000000000000000000" pitchFamily="2" charset="2"/>
              <a:buChar char="ü"/>
            </a:pPr>
            <a:endParaRPr lang="fr-FR" sz="2000" i="1" dirty="0"/>
          </a:p>
        </p:txBody>
      </p:sp>
    </p:spTree>
    <p:extLst>
      <p:ext uri="{BB962C8B-B14F-4D97-AF65-F5344CB8AC3E}">
        <p14:creationId xmlns:p14="http://schemas.microsoft.com/office/powerpoint/2010/main" val="36688156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D49F402-6AD0-F043-55C4-7D3DADE61E9B}"/>
              </a:ext>
            </a:extLst>
          </p:cNvPr>
          <p:cNvSpPr txBox="1"/>
          <p:nvPr/>
        </p:nvSpPr>
        <p:spPr>
          <a:xfrm>
            <a:off x="5181600" y="4597178"/>
            <a:ext cx="5146861" cy="769441"/>
          </a:xfrm>
          <a:prstGeom prst="rect">
            <a:avLst/>
          </a:prstGeom>
          <a:noFill/>
        </p:spPr>
        <p:txBody>
          <a:bodyPr wrap="square">
            <a:spAutoFit/>
          </a:bodyPr>
          <a:lstStyle/>
          <a:p>
            <a:pPr algn="ctr"/>
            <a:r>
              <a:rPr lang="fr-FR" sz="4400" b="1" dirty="0"/>
              <a:t>L’événement : NOEL</a:t>
            </a:r>
          </a:p>
        </p:txBody>
      </p:sp>
      <p:pic>
        <p:nvPicPr>
          <p:cNvPr id="4" name="Image 3">
            <a:extLst>
              <a:ext uri="{FF2B5EF4-FFF2-40B4-BE49-F238E27FC236}">
                <a16:creationId xmlns:a16="http://schemas.microsoft.com/office/drawing/2014/main" id="{A55061C7-3070-E025-2A3C-3AC10D31D10E}"/>
              </a:ext>
            </a:extLst>
          </p:cNvPr>
          <p:cNvPicPr>
            <a:picLocks noChangeAspect="1"/>
          </p:cNvPicPr>
          <p:nvPr/>
        </p:nvPicPr>
        <p:blipFill>
          <a:blip r:embed="rId2"/>
          <a:stretch>
            <a:fillRect/>
          </a:stretch>
        </p:blipFill>
        <p:spPr>
          <a:xfrm>
            <a:off x="1694635" y="1140137"/>
            <a:ext cx="1728378" cy="2051009"/>
          </a:xfrm>
          <a:prstGeom prst="rect">
            <a:avLst/>
          </a:prstGeom>
        </p:spPr>
      </p:pic>
      <p:pic>
        <p:nvPicPr>
          <p:cNvPr id="5" name="Image 4">
            <a:extLst>
              <a:ext uri="{FF2B5EF4-FFF2-40B4-BE49-F238E27FC236}">
                <a16:creationId xmlns:a16="http://schemas.microsoft.com/office/drawing/2014/main" id="{00CA850A-739E-1CEA-C7AA-5D8F99296BD0}"/>
              </a:ext>
            </a:extLst>
          </p:cNvPr>
          <p:cNvPicPr>
            <a:picLocks noChangeAspect="1"/>
          </p:cNvPicPr>
          <p:nvPr/>
        </p:nvPicPr>
        <p:blipFill>
          <a:blip r:embed="rId3"/>
          <a:stretch>
            <a:fillRect/>
          </a:stretch>
        </p:blipFill>
        <p:spPr>
          <a:xfrm>
            <a:off x="8974978" y="1142712"/>
            <a:ext cx="1731414" cy="2048434"/>
          </a:xfrm>
          <a:prstGeom prst="rect">
            <a:avLst/>
          </a:prstGeom>
        </p:spPr>
      </p:pic>
      <p:pic>
        <p:nvPicPr>
          <p:cNvPr id="8" name="Image 7">
            <a:extLst>
              <a:ext uri="{FF2B5EF4-FFF2-40B4-BE49-F238E27FC236}">
                <a16:creationId xmlns:a16="http://schemas.microsoft.com/office/drawing/2014/main" id="{546A25E9-FDB5-F223-37D6-EAAAB281946B}"/>
              </a:ext>
            </a:extLst>
          </p:cNvPr>
          <p:cNvPicPr>
            <a:picLocks noChangeAspect="1"/>
          </p:cNvPicPr>
          <p:nvPr/>
        </p:nvPicPr>
        <p:blipFill>
          <a:blip r:embed="rId3"/>
          <a:stretch>
            <a:fillRect/>
          </a:stretch>
        </p:blipFill>
        <p:spPr>
          <a:xfrm>
            <a:off x="4247068" y="1137562"/>
            <a:ext cx="1731414" cy="2048434"/>
          </a:xfrm>
          <a:prstGeom prst="rect">
            <a:avLst/>
          </a:prstGeom>
        </p:spPr>
      </p:pic>
      <p:pic>
        <p:nvPicPr>
          <p:cNvPr id="10" name="Image 9">
            <a:extLst>
              <a:ext uri="{FF2B5EF4-FFF2-40B4-BE49-F238E27FC236}">
                <a16:creationId xmlns:a16="http://schemas.microsoft.com/office/drawing/2014/main" id="{21CC60AB-DC93-75C9-C77A-D6DF37163D34}"/>
              </a:ext>
            </a:extLst>
          </p:cNvPr>
          <p:cNvPicPr>
            <a:picLocks noChangeAspect="1"/>
          </p:cNvPicPr>
          <p:nvPr/>
        </p:nvPicPr>
        <p:blipFill>
          <a:blip r:embed="rId3"/>
          <a:stretch>
            <a:fillRect/>
          </a:stretch>
        </p:blipFill>
        <p:spPr>
          <a:xfrm>
            <a:off x="6693884" y="1137562"/>
            <a:ext cx="1731414" cy="2048434"/>
          </a:xfrm>
          <a:prstGeom prst="rect">
            <a:avLst/>
          </a:prstGeom>
        </p:spPr>
      </p:pic>
      <p:pic>
        <p:nvPicPr>
          <p:cNvPr id="3" name="Image 2">
            <a:extLst>
              <a:ext uri="{FF2B5EF4-FFF2-40B4-BE49-F238E27FC236}">
                <a16:creationId xmlns:a16="http://schemas.microsoft.com/office/drawing/2014/main" id="{D4DB736C-7235-05BB-9209-9C2AE507CC4A}"/>
              </a:ext>
            </a:extLst>
          </p:cNvPr>
          <p:cNvPicPr>
            <a:picLocks noChangeAspect="1"/>
          </p:cNvPicPr>
          <p:nvPr/>
        </p:nvPicPr>
        <p:blipFill>
          <a:blip r:embed="rId4"/>
          <a:stretch>
            <a:fillRect/>
          </a:stretch>
        </p:blipFill>
        <p:spPr>
          <a:xfrm>
            <a:off x="862149" y="3429000"/>
            <a:ext cx="4026038" cy="3095908"/>
          </a:xfrm>
          <a:prstGeom prst="rect">
            <a:avLst/>
          </a:prstGeom>
        </p:spPr>
      </p:pic>
    </p:spTree>
    <p:extLst>
      <p:ext uri="{BB962C8B-B14F-4D97-AF65-F5344CB8AC3E}">
        <p14:creationId xmlns:p14="http://schemas.microsoft.com/office/powerpoint/2010/main" val="21455178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0"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3">
            <a:extLst>
              <a:ext uri="{FF2B5EF4-FFF2-40B4-BE49-F238E27FC236}">
                <a16:creationId xmlns:a16="http://schemas.microsoft.com/office/drawing/2014/main" id="{5F86BEAF-FD24-4827-AD37-6785EBC9C2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2" name="Rectangle 51">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art, éclairage, lustre, léger&#10;&#10;Description générée automatiquement">
            <a:extLst>
              <a:ext uri="{FF2B5EF4-FFF2-40B4-BE49-F238E27FC236}">
                <a16:creationId xmlns:a16="http://schemas.microsoft.com/office/drawing/2014/main" id="{BC4BFA4C-8AD6-DB9B-77A9-A6C85C694419}"/>
              </a:ext>
            </a:extLst>
          </p:cNvPr>
          <p:cNvPicPr>
            <a:picLocks noChangeAspect="1"/>
          </p:cNvPicPr>
          <p:nvPr/>
        </p:nvPicPr>
        <p:blipFill>
          <a:blip r:embed="rId4"/>
          <a:srcRect l="13467" r="12011"/>
          <a:stretch/>
        </p:blipFill>
        <p:spPr>
          <a:xfrm>
            <a:off x="20" y="10"/>
            <a:ext cx="4024741" cy="6857990"/>
          </a:xfrm>
          <a:prstGeom prst="rect">
            <a:avLst/>
          </a:prstGeom>
        </p:spPr>
      </p:pic>
      <p:sp>
        <p:nvSpPr>
          <p:cNvPr id="53" name="Rectangle 52">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9">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ZoneTexte 5">
            <a:extLst>
              <a:ext uri="{FF2B5EF4-FFF2-40B4-BE49-F238E27FC236}">
                <a16:creationId xmlns:a16="http://schemas.microsoft.com/office/drawing/2014/main" id="{15C3E635-8BC7-A0E0-14D3-D3E1D0DFB410}"/>
              </a:ext>
            </a:extLst>
          </p:cNvPr>
          <p:cNvSpPr txBox="1"/>
          <p:nvPr/>
        </p:nvSpPr>
        <p:spPr>
          <a:xfrm>
            <a:off x="4811412" y="2050418"/>
            <a:ext cx="6672887" cy="2971262"/>
          </a:xfrm>
          <a:prstGeom prst="rect">
            <a:avLst/>
          </a:prstGeom>
          <a:noFill/>
        </p:spPr>
        <p:txBody>
          <a:bodyPr vert="horz" lIns="91440" tIns="45720" rIns="91440" bIns="45720" rtlCol="0" anchor="t">
            <a:normAutofit/>
          </a:bodyPr>
          <a:lstStyle/>
          <a:p>
            <a:pPr defTabSz="914400">
              <a:lnSpc>
                <a:spcPct val="120000"/>
              </a:lnSpc>
              <a:spcAft>
                <a:spcPts val="600"/>
              </a:spcAft>
              <a:buClr>
                <a:schemeClr val="tx1"/>
              </a:buClr>
            </a:pPr>
            <a:r>
              <a:rPr lang="en-US" sz="1900" i="1" dirty="0" err="1"/>
              <a:t>NoëL</a:t>
            </a:r>
            <a:r>
              <a:rPr lang="en-US" sz="1900" i="1" dirty="0"/>
              <a:t> </a:t>
            </a:r>
            <a:r>
              <a:rPr lang="en-US" sz="1900" i="1" dirty="0" err="1"/>
              <a:t>est</a:t>
            </a:r>
            <a:r>
              <a:rPr lang="en-US" sz="1900" i="1" dirty="0"/>
              <a:t> un moment important dans la vie des CSE, </a:t>
            </a:r>
            <a:r>
              <a:rPr lang="en-US" sz="1900" i="1" dirty="0" err="1"/>
              <a:t>assez</a:t>
            </a:r>
            <a:r>
              <a:rPr lang="en-US" sz="1900" i="1" dirty="0"/>
              <a:t> intense au </a:t>
            </a:r>
            <a:r>
              <a:rPr lang="en-US" sz="1900" i="1" dirty="0" err="1"/>
              <a:t>niveau</a:t>
            </a:r>
            <a:r>
              <a:rPr lang="en-US" sz="1900" i="1" dirty="0"/>
              <a:t> de </a:t>
            </a:r>
            <a:r>
              <a:rPr lang="en-US" sz="1900" i="1" dirty="0" err="1"/>
              <a:t>l’activité</a:t>
            </a:r>
            <a:r>
              <a:rPr lang="en-US" sz="1900" i="1" dirty="0"/>
              <a:t> des </a:t>
            </a:r>
            <a:r>
              <a:rPr lang="en-US" sz="1900" i="1" dirty="0" err="1"/>
              <a:t>élus</a:t>
            </a:r>
            <a:r>
              <a:rPr lang="en-US" sz="1900" i="1" dirty="0"/>
              <a:t> : </a:t>
            </a:r>
          </a:p>
          <a:p>
            <a:pPr marL="714375" indent="-285750" defTabSz="914400">
              <a:lnSpc>
                <a:spcPct val="120000"/>
              </a:lnSpc>
              <a:spcAft>
                <a:spcPts val="600"/>
              </a:spcAft>
              <a:buClr>
                <a:schemeClr val="tx1"/>
              </a:buClr>
              <a:buFont typeface="Wingdings" panose="05000000000000000000" pitchFamily="2" charset="2"/>
              <a:buChar char="Ø"/>
            </a:pPr>
            <a:r>
              <a:rPr lang="en-US" sz="1900" i="1" dirty="0" err="1"/>
              <a:t>Organisation</a:t>
            </a:r>
            <a:r>
              <a:rPr lang="en-US" sz="1900" i="1" dirty="0"/>
              <a:t> de </a:t>
            </a:r>
            <a:r>
              <a:rPr lang="en-US" sz="1900" i="1" dirty="0" err="1"/>
              <a:t>l’arbre</a:t>
            </a:r>
            <a:r>
              <a:rPr lang="en-US" sz="1900" i="1" dirty="0"/>
              <a:t> de </a:t>
            </a:r>
            <a:r>
              <a:rPr lang="en-US" sz="1900" i="1" dirty="0" err="1"/>
              <a:t>noël</a:t>
            </a:r>
            <a:r>
              <a:rPr lang="en-US" sz="1900" i="1" dirty="0"/>
              <a:t> ;</a:t>
            </a:r>
          </a:p>
          <a:p>
            <a:pPr marL="714375" indent="-285750" defTabSz="914400">
              <a:lnSpc>
                <a:spcPct val="120000"/>
              </a:lnSpc>
              <a:spcAft>
                <a:spcPts val="600"/>
              </a:spcAft>
              <a:buClr>
                <a:schemeClr val="tx1"/>
              </a:buClr>
              <a:buFont typeface="Wingdings" panose="05000000000000000000" pitchFamily="2" charset="2"/>
              <a:buChar char="Ø"/>
            </a:pPr>
            <a:r>
              <a:rPr lang="en-US" sz="1900" i="1" dirty="0"/>
              <a:t>Distribution des </a:t>
            </a:r>
            <a:r>
              <a:rPr lang="en-US" sz="1900" i="1" dirty="0" err="1"/>
              <a:t>avantages</a:t>
            </a:r>
            <a:r>
              <a:rPr lang="en-US" sz="1900" i="1" dirty="0"/>
              <a:t> (</a:t>
            </a:r>
            <a:r>
              <a:rPr lang="en-US" sz="1900" i="1" dirty="0" err="1"/>
              <a:t>chéquiers</a:t>
            </a:r>
            <a:r>
              <a:rPr lang="en-US" sz="1900" i="1" dirty="0"/>
              <a:t> et </a:t>
            </a:r>
            <a:r>
              <a:rPr lang="en-US" sz="1900" i="1" dirty="0" err="1"/>
              <a:t>cartes</a:t>
            </a:r>
            <a:r>
              <a:rPr lang="en-US" sz="1900" i="1" dirty="0"/>
              <a:t> </a:t>
            </a:r>
            <a:r>
              <a:rPr lang="en-US" sz="1900" i="1" dirty="0" err="1"/>
              <a:t>cadeaux</a:t>
            </a:r>
            <a:r>
              <a:rPr lang="en-US" sz="1900" i="1" dirty="0"/>
              <a:t>) ;</a:t>
            </a:r>
          </a:p>
          <a:p>
            <a:pPr marL="714375" indent="-285750" defTabSz="914400">
              <a:lnSpc>
                <a:spcPct val="120000"/>
              </a:lnSpc>
              <a:spcAft>
                <a:spcPts val="600"/>
              </a:spcAft>
              <a:buClr>
                <a:schemeClr val="tx1"/>
              </a:buClr>
              <a:buFont typeface="Wingdings" panose="05000000000000000000" pitchFamily="2" charset="2"/>
              <a:buChar char="Ø"/>
            </a:pPr>
            <a:r>
              <a:rPr lang="en-US" sz="1900" i="1" dirty="0" err="1"/>
              <a:t>Achat</a:t>
            </a:r>
            <a:r>
              <a:rPr lang="en-US" sz="1900" i="1" dirty="0"/>
              <a:t> de lots &amp; tirage au sort de la tombola ;</a:t>
            </a:r>
          </a:p>
          <a:p>
            <a:pPr marL="714375" indent="-285750" defTabSz="914400">
              <a:lnSpc>
                <a:spcPct val="120000"/>
              </a:lnSpc>
              <a:spcAft>
                <a:spcPts val="600"/>
              </a:spcAft>
              <a:buClr>
                <a:schemeClr val="tx1"/>
              </a:buClr>
              <a:buFont typeface="Wingdings" panose="05000000000000000000" pitchFamily="2" charset="2"/>
              <a:buChar char="Ø"/>
            </a:pPr>
            <a:r>
              <a:rPr lang="en-US" sz="1900" i="1" dirty="0"/>
              <a:t>Gestion &amp; distribution des </a:t>
            </a:r>
            <a:r>
              <a:rPr lang="en-US" sz="1900" i="1" dirty="0" err="1"/>
              <a:t>commandes</a:t>
            </a:r>
            <a:r>
              <a:rPr lang="en-US" sz="1900" i="1" dirty="0"/>
              <a:t> </a:t>
            </a:r>
            <a:r>
              <a:rPr lang="en-US" sz="1900" i="1" dirty="0" err="1"/>
              <a:t>groupées</a:t>
            </a:r>
            <a:r>
              <a:rPr lang="en-US" sz="1900" i="1" dirty="0"/>
              <a:t> (</a:t>
            </a:r>
            <a:r>
              <a:rPr lang="en-US" sz="1900" i="1" dirty="0" err="1"/>
              <a:t>chocolats</a:t>
            </a:r>
            <a:r>
              <a:rPr lang="en-US" sz="1900" i="1" dirty="0"/>
              <a:t>, </a:t>
            </a:r>
            <a:r>
              <a:rPr lang="en-US" sz="1900" i="1" dirty="0" err="1"/>
              <a:t>saumon</a:t>
            </a:r>
            <a:r>
              <a:rPr lang="en-US" sz="1900" i="1" dirty="0"/>
              <a:t>…).</a:t>
            </a:r>
          </a:p>
        </p:txBody>
      </p:sp>
    </p:spTree>
    <p:extLst>
      <p:ext uri="{BB962C8B-B14F-4D97-AF65-F5344CB8AC3E}">
        <p14:creationId xmlns:p14="http://schemas.microsoft.com/office/powerpoint/2010/main" val="2656723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48C5A90-4A77-9373-976D-AA9823D3267A}"/>
              </a:ext>
            </a:extLst>
          </p:cNvPr>
          <p:cNvSpPr/>
          <p:nvPr/>
        </p:nvSpPr>
        <p:spPr>
          <a:xfrm>
            <a:off x="1071716" y="1750141"/>
            <a:ext cx="4329752" cy="428120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fr-FR" b="1" dirty="0">
                <a:solidFill>
                  <a:schemeClr val="accent6">
                    <a:lumMod val="50000"/>
                  </a:schemeClr>
                </a:solidFill>
              </a:rPr>
              <a:t>TITULAIRES</a:t>
            </a:r>
          </a:p>
          <a:p>
            <a:pPr algn="ctr"/>
            <a:r>
              <a:rPr lang="fr-FR" sz="1400" dirty="0">
                <a:solidFill>
                  <a:schemeClr val="accent6">
                    <a:lumMod val="50000"/>
                  </a:schemeClr>
                </a:solidFill>
              </a:rPr>
              <a:t>TOMASI Samuel (collège cadres) </a:t>
            </a:r>
          </a:p>
          <a:p>
            <a:pPr algn="ctr"/>
            <a:r>
              <a:rPr lang="fr-FR" sz="1400" dirty="0">
                <a:solidFill>
                  <a:schemeClr val="accent6">
                    <a:lumMod val="50000"/>
                  </a:schemeClr>
                </a:solidFill>
              </a:rPr>
              <a:t>DOYEN Dorothée (collège cadres)</a:t>
            </a:r>
          </a:p>
          <a:p>
            <a:pPr algn="ctr"/>
            <a:r>
              <a:rPr lang="fr-FR" sz="1400" dirty="0">
                <a:solidFill>
                  <a:schemeClr val="accent6">
                    <a:lumMod val="50000"/>
                  </a:schemeClr>
                </a:solidFill>
              </a:rPr>
              <a:t>VEROVE Sophie (collège cadres)</a:t>
            </a:r>
          </a:p>
          <a:p>
            <a:pPr algn="ctr"/>
            <a:r>
              <a:rPr lang="fr-FR" sz="1400" dirty="0">
                <a:solidFill>
                  <a:schemeClr val="accent6">
                    <a:lumMod val="50000"/>
                  </a:schemeClr>
                </a:solidFill>
              </a:rPr>
              <a:t>SAUVAGE Nathalie</a:t>
            </a:r>
          </a:p>
          <a:p>
            <a:pPr algn="ctr"/>
            <a:r>
              <a:rPr lang="fr-FR" sz="1400" dirty="0">
                <a:solidFill>
                  <a:schemeClr val="accent6">
                    <a:lumMod val="50000"/>
                  </a:schemeClr>
                </a:solidFill>
              </a:rPr>
              <a:t>SPRIET Mathieu</a:t>
            </a:r>
          </a:p>
          <a:p>
            <a:pPr algn="ctr"/>
            <a:r>
              <a:rPr lang="fr-FR" sz="1400" dirty="0">
                <a:solidFill>
                  <a:schemeClr val="accent6">
                    <a:lumMod val="50000"/>
                  </a:schemeClr>
                </a:solidFill>
              </a:rPr>
              <a:t>COPPEY Lucie</a:t>
            </a:r>
          </a:p>
          <a:p>
            <a:pPr algn="ctr"/>
            <a:r>
              <a:rPr lang="fr-FR" sz="1400" dirty="0">
                <a:solidFill>
                  <a:schemeClr val="accent6">
                    <a:lumMod val="50000"/>
                  </a:schemeClr>
                </a:solidFill>
              </a:rPr>
              <a:t>PRZYBYLSKI Nicolas</a:t>
            </a:r>
          </a:p>
          <a:p>
            <a:pPr algn="ctr"/>
            <a:r>
              <a:rPr lang="fr-FR" sz="1400" dirty="0">
                <a:solidFill>
                  <a:schemeClr val="accent6">
                    <a:lumMod val="50000"/>
                  </a:schemeClr>
                </a:solidFill>
              </a:rPr>
              <a:t>GOUJARD-LEDUC Laetitia</a:t>
            </a:r>
          </a:p>
          <a:p>
            <a:pPr algn="ctr"/>
            <a:r>
              <a:rPr lang="fr-FR" sz="1400" dirty="0">
                <a:solidFill>
                  <a:schemeClr val="accent6">
                    <a:lumMod val="50000"/>
                  </a:schemeClr>
                </a:solidFill>
              </a:rPr>
              <a:t>ROGEZ Jean-David</a:t>
            </a:r>
          </a:p>
          <a:p>
            <a:pPr algn="ctr"/>
            <a:r>
              <a:rPr lang="fr-FR" sz="1400" dirty="0">
                <a:solidFill>
                  <a:schemeClr val="accent6">
                    <a:lumMod val="50000"/>
                  </a:schemeClr>
                </a:solidFill>
              </a:rPr>
              <a:t>LEGRAND Cindy</a:t>
            </a:r>
          </a:p>
          <a:p>
            <a:pPr algn="ctr"/>
            <a:r>
              <a:rPr lang="fr-FR" sz="1400" dirty="0">
                <a:solidFill>
                  <a:schemeClr val="accent6">
                    <a:lumMod val="50000"/>
                  </a:schemeClr>
                </a:solidFill>
              </a:rPr>
              <a:t>DUQUESNOY Sarah</a:t>
            </a:r>
          </a:p>
          <a:p>
            <a:pPr algn="ctr"/>
            <a:r>
              <a:rPr lang="fr-FR" sz="1400" dirty="0">
                <a:solidFill>
                  <a:schemeClr val="accent6">
                    <a:lumMod val="50000"/>
                  </a:schemeClr>
                </a:solidFill>
              </a:rPr>
              <a:t>GRILLON Julie</a:t>
            </a:r>
          </a:p>
          <a:p>
            <a:pPr algn="ctr"/>
            <a:r>
              <a:rPr lang="fr-FR" sz="1400" dirty="0">
                <a:solidFill>
                  <a:schemeClr val="accent6">
                    <a:lumMod val="50000"/>
                  </a:schemeClr>
                </a:solidFill>
              </a:rPr>
              <a:t>BAUDRY Grégory</a:t>
            </a:r>
          </a:p>
          <a:p>
            <a:pPr algn="ctr"/>
            <a:r>
              <a:rPr lang="fr-FR" sz="1400" dirty="0">
                <a:solidFill>
                  <a:schemeClr val="accent6">
                    <a:lumMod val="50000"/>
                  </a:schemeClr>
                </a:solidFill>
              </a:rPr>
              <a:t>CORDIER Bénédicte</a:t>
            </a:r>
          </a:p>
          <a:p>
            <a:pPr algn="ctr"/>
            <a:r>
              <a:rPr lang="fr-FR" sz="1400" dirty="0">
                <a:solidFill>
                  <a:schemeClr val="accent6">
                    <a:lumMod val="50000"/>
                  </a:schemeClr>
                </a:solidFill>
              </a:rPr>
              <a:t>MAUBERT Stéphanie</a:t>
            </a:r>
          </a:p>
          <a:p>
            <a:pPr algn="ctr"/>
            <a:r>
              <a:rPr lang="fr-FR" sz="1400" dirty="0">
                <a:solidFill>
                  <a:schemeClr val="accent6">
                    <a:lumMod val="50000"/>
                  </a:schemeClr>
                </a:solidFill>
              </a:rPr>
              <a:t>LACOSTE Sacha</a:t>
            </a:r>
          </a:p>
          <a:p>
            <a:pPr algn="ctr"/>
            <a:r>
              <a:rPr lang="fr-FR" sz="1400" dirty="0">
                <a:solidFill>
                  <a:schemeClr val="accent6">
                    <a:lumMod val="50000"/>
                  </a:schemeClr>
                </a:solidFill>
              </a:rPr>
              <a:t>TURBANT Peggy</a:t>
            </a:r>
          </a:p>
        </p:txBody>
      </p:sp>
      <p:sp>
        <p:nvSpPr>
          <p:cNvPr id="8" name="Rectangle : coins arrondis 7">
            <a:extLst>
              <a:ext uri="{FF2B5EF4-FFF2-40B4-BE49-F238E27FC236}">
                <a16:creationId xmlns:a16="http://schemas.microsoft.com/office/drawing/2014/main" id="{79F79315-990B-4225-B514-D24601E7E6F1}"/>
              </a:ext>
            </a:extLst>
          </p:cNvPr>
          <p:cNvSpPr/>
          <p:nvPr/>
        </p:nvSpPr>
        <p:spPr>
          <a:xfrm>
            <a:off x="6790534" y="1750141"/>
            <a:ext cx="4329752" cy="428120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fr-FR" b="1" dirty="0">
                <a:solidFill>
                  <a:schemeClr val="bg1"/>
                </a:solidFill>
              </a:rPr>
              <a:t>SUPPLEANTS</a:t>
            </a:r>
          </a:p>
          <a:p>
            <a:pPr algn="ctr"/>
            <a:r>
              <a:rPr lang="fr-FR" sz="1400" dirty="0">
                <a:solidFill>
                  <a:schemeClr val="bg1"/>
                </a:solidFill>
              </a:rPr>
              <a:t>REGNIER Nelly (collège cadres)</a:t>
            </a:r>
          </a:p>
          <a:p>
            <a:pPr algn="ctr"/>
            <a:r>
              <a:rPr lang="fr-FR" sz="1400" dirty="0">
                <a:solidFill>
                  <a:schemeClr val="bg1"/>
                </a:solidFill>
              </a:rPr>
              <a:t>DELMAR Cédric (collège cadres)</a:t>
            </a:r>
          </a:p>
          <a:p>
            <a:pPr algn="ctr"/>
            <a:r>
              <a:rPr lang="fr-FR" sz="1400" dirty="0">
                <a:solidFill>
                  <a:schemeClr val="bg1"/>
                </a:solidFill>
              </a:rPr>
              <a:t>BOQUILLON Michaël (collège cadres)</a:t>
            </a:r>
          </a:p>
          <a:p>
            <a:pPr algn="ctr"/>
            <a:r>
              <a:rPr lang="fr-FR" sz="1400" dirty="0">
                <a:solidFill>
                  <a:schemeClr val="bg1"/>
                </a:solidFill>
              </a:rPr>
              <a:t>TAVERNE Catherine</a:t>
            </a:r>
          </a:p>
          <a:p>
            <a:pPr algn="ctr"/>
            <a:r>
              <a:rPr lang="fr-FR" sz="1400" dirty="0">
                <a:solidFill>
                  <a:schemeClr val="bg1"/>
                </a:solidFill>
              </a:rPr>
              <a:t>FOVEZ Alexandre</a:t>
            </a:r>
          </a:p>
          <a:p>
            <a:pPr algn="ctr"/>
            <a:r>
              <a:rPr lang="fr-FR" sz="1400" dirty="0">
                <a:solidFill>
                  <a:schemeClr val="bg1"/>
                </a:solidFill>
              </a:rPr>
              <a:t>SION Chloé</a:t>
            </a:r>
          </a:p>
          <a:p>
            <a:pPr algn="ctr"/>
            <a:r>
              <a:rPr lang="fr-FR" sz="1400" dirty="0">
                <a:solidFill>
                  <a:schemeClr val="bg1"/>
                </a:solidFill>
              </a:rPr>
              <a:t>MACIEJAK David</a:t>
            </a:r>
          </a:p>
          <a:p>
            <a:pPr algn="ctr"/>
            <a:r>
              <a:rPr lang="fr-FR" sz="1400" dirty="0">
                <a:solidFill>
                  <a:schemeClr val="bg1"/>
                </a:solidFill>
              </a:rPr>
              <a:t>LEU Céline</a:t>
            </a:r>
          </a:p>
          <a:p>
            <a:pPr algn="ctr"/>
            <a:r>
              <a:rPr lang="fr-FR" sz="1400" dirty="0">
                <a:solidFill>
                  <a:schemeClr val="bg1"/>
                </a:solidFill>
              </a:rPr>
              <a:t>MIELCZAREK Annabelle</a:t>
            </a:r>
          </a:p>
          <a:p>
            <a:pPr algn="ctr"/>
            <a:r>
              <a:rPr lang="fr-FR" sz="1400" dirty="0">
                <a:solidFill>
                  <a:schemeClr val="bg1"/>
                </a:solidFill>
              </a:rPr>
              <a:t>DURIN Marie</a:t>
            </a:r>
          </a:p>
          <a:p>
            <a:pPr algn="ctr"/>
            <a:r>
              <a:rPr lang="fr-FR" sz="1400" dirty="0">
                <a:solidFill>
                  <a:schemeClr val="bg1"/>
                </a:solidFill>
              </a:rPr>
              <a:t>BLONDEL </a:t>
            </a:r>
            <a:r>
              <a:rPr lang="fr-FR" sz="1400" dirty="0" err="1">
                <a:solidFill>
                  <a:schemeClr val="bg1"/>
                </a:solidFill>
              </a:rPr>
              <a:t>Korine</a:t>
            </a:r>
            <a:endParaRPr lang="fr-FR" sz="1400" dirty="0">
              <a:solidFill>
                <a:schemeClr val="bg1"/>
              </a:solidFill>
            </a:endParaRPr>
          </a:p>
          <a:p>
            <a:pPr algn="ctr"/>
            <a:r>
              <a:rPr lang="fr-FR" sz="1400" dirty="0">
                <a:solidFill>
                  <a:schemeClr val="bg1"/>
                </a:solidFill>
              </a:rPr>
              <a:t>PILLOT Eva</a:t>
            </a:r>
          </a:p>
          <a:p>
            <a:pPr algn="ctr"/>
            <a:r>
              <a:rPr lang="fr-FR" sz="1400" dirty="0">
                <a:solidFill>
                  <a:schemeClr val="bg1"/>
                </a:solidFill>
              </a:rPr>
              <a:t>CARAMIA Rémy</a:t>
            </a:r>
          </a:p>
          <a:p>
            <a:pPr algn="ctr"/>
            <a:r>
              <a:rPr lang="fr-FR" sz="1400" dirty="0">
                <a:solidFill>
                  <a:schemeClr val="bg1"/>
                </a:solidFill>
              </a:rPr>
              <a:t>LENGLET Gaétane</a:t>
            </a:r>
          </a:p>
          <a:p>
            <a:pPr algn="ctr"/>
            <a:r>
              <a:rPr lang="fr-FR" sz="1400" dirty="0">
                <a:solidFill>
                  <a:schemeClr val="bg1"/>
                </a:solidFill>
              </a:rPr>
              <a:t>DELACRE (VANDAMME) Romain</a:t>
            </a:r>
          </a:p>
          <a:p>
            <a:pPr algn="ctr"/>
            <a:r>
              <a:rPr lang="fr-FR" sz="1400" dirty="0">
                <a:solidFill>
                  <a:schemeClr val="bg1"/>
                </a:solidFill>
              </a:rPr>
              <a:t>CAUDRON Sabrina</a:t>
            </a:r>
          </a:p>
          <a:p>
            <a:pPr algn="ctr"/>
            <a:r>
              <a:rPr lang="fr-FR" sz="1400" dirty="0">
                <a:solidFill>
                  <a:schemeClr val="bg1"/>
                </a:solidFill>
              </a:rPr>
              <a:t>HURTEAU-PARISSEAUX Olivier</a:t>
            </a:r>
          </a:p>
          <a:p>
            <a:pPr algn="ctr"/>
            <a:endParaRPr lang="fr-FR" dirty="0">
              <a:solidFill>
                <a:schemeClr val="tx1"/>
              </a:solidFill>
            </a:endParaRPr>
          </a:p>
          <a:p>
            <a:pPr algn="ctr"/>
            <a:endParaRPr lang="fr-FR" dirty="0">
              <a:solidFill>
                <a:schemeClr val="tx1"/>
              </a:solidFill>
            </a:endParaRPr>
          </a:p>
        </p:txBody>
      </p:sp>
      <p:sp>
        <p:nvSpPr>
          <p:cNvPr id="9" name="ZoneTexte 8">
            <a:extLst>
              <a:ext uri="{FF2B5EF4-FFF2-40B4-BE49-F238E27FC236}">
                <a16:creationId xmlns:a16="http://schemas.microsoft.com/office/drawing/2014/main" id="{B390118D-26B9-B8F6-7BCA-9A35DB95370A}"/>
              </a:ext>
            </a:extLst>
          </p:cNvPr>
          <p:cNvSpPr txBox="1"/>
          <p:nvPr/>
        </p:nvSpPr>
        <p:spPr>
          <a:xfrm>
            <a:off x="993058" y="1032387"/>
            <a:ext cx="10038736" cy="769441"/>
          </a:xfrm>
          <a:prstGeom prst="rect">
            <a:avLst/>
          </a:prstGeom>
          <a:noFill/>
        </p:spPr>
        <p:txBody>
          <a:bodyPr wrap="square" rtlCol="0">
            <a:spAutoFit/>
          </a:bodyPr>
          <a:lstStyle/>
          <a:p>
            <a:pPr algn="ctr"/>
            <a:r>
              <a:rPr lang="fr-FR" sz="2200" b="1" dirty="0">
                <a:solidFill>
                  <a:schemeClr val="accent6">
                    <a:lumMod val="50000"/>
                  </a:schemeClr>
                </a:solidFill>
              </a:rPr>
              <a:t>COMPOSITION DU CSE SUITE AUX ELECTIONS PROFESSIONNELLES</a:t>
            </a:r>
          </a:p>
          <a:p>
            <a:pPr algn="ctr"/>
            <a:r>
              <a:rPr lang="fr-FR" sz="2200" b="1" dirty="0">
                <a:solidFill>
                  <a:schemeClr val="accent6">
                    <a:lumMod val="50000"/>
                  </a:schemeClr>
                </a:solidFill>
              </a:rPr>
              <a:t>DE DECEMBRE 2023 </a:t>
            </a:r>
          </a:p>
        </p:txBody>
      </p:sp>
    </p:spTree>
    <p:extLst>
      <p:ext uri="{BB962C8B-B14F-4D97-AF65-F5344CB8AC3E}">
        <p14:creationId xmlns:p14="http://schemas.microsoft.com/office/powerpoint/2010/main" val="6071545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2751909" y="1150374"/>
            <a:ext cx="6409509"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accent6">
                    <a:lumMod val="50000"/>
                  </a:schemeClr>
                </a:solidFill>
              </a:rPr>
              <a:t>UTILISATION DU BUDGET ŒUVRES SOCIALES (ASC) : NOEL</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5052291" y="2229394"/>
            <a:ext cx="6251436" cy="268435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r>
              <a:rPr lang="fr-FR" dirty="0">
                <a:solidFill>
                  <a:srgbClr val="00B0F0"/>
                </a:solidFill>
                <a:latin typeface="Calibri"/>
                <a:ea typeface="Times New Roman" panose="02020603050405020304" pitchFamily="18" charset="0"/>
                <a:cs typeface="Calibri"/>
              </a:rPr>
              <a:t>CHEQUIERS TIR GROUPE GLADY (AGENTS)</a:t>
            </a:r>
          </a:p>
          <a:p>
            <a:pPr fontAlgn="base"/>
            <a:r>
              <a:rPr lang="fr-FR" sz="1800" dirty="0">
                <a:effectLst/>
                <a:latin typeface="Calibri"/>
                <a:ea typeface="Times New Roman" panose="02020603050405020304" pitchFamily="18" charset="0"/>
                <a:cs typeface="Calibri"/>
              </a:rPr>
              <a:t> chéquiers :  </a:t>
            </a:r>
            <a:r>
              <a:rPr lang="fr-FR" dirty="0">
                <a:latin typeface="Calibri"/>
                <a:ea typeface="Times New Roman" panose="02020603050405020304" pitchFamily="18" charset="0"/>
                <a:cs typeface="Calibri"/>
              </a:rPr>
              <a:t>102 960</a:t>
            </a:r>
            <a:r>
              <a:rPr lang="fr-FR" sz="1800" dirty="0">
                <a:effectLst/>
                <a:latin typeface="Calibri"/>
                <a:ea typeface="Times New Roman" panose="02020603050405020304" pitchFamily="18" charset="0"/>
                <a:cs typeface="Calibri"/>
              </a:rPr>
              <a:t>€ </a:t>
            </a:r>
            <a:r>
              <a:rPr lang="fr-FR" dirty="0">
                <a:latin typeface="Calibri"/>
                <a:ea typeface="Times New Roman" panose="02020603050405020304" pitchFamily="18" charset="0"/>
                <a:cs typeface="Calibri"/>
              </a:rPr>
              <a:t> + 20 000€ rajout </a:t>
            </a:r>
            <a:endParaRPr lang="fr-FR" sz="1800" dirty="0">
              <a:effectLst/>
              <a:latin typeface="Calibri"/>
              <a:ea typeface="Times New Roman" panose="02020603050405020304" pitchFamily="18" charset="0"/>
              <a:cs typeface="Calibri"/>
            </a:endParaRPr>
          </a:p>
          <a:p>
            <a:pPr fontAlgn="base"/>
            <a:r>
              <a:rPr lang="fr-FR" dirty="0">
                <a:solidFill>
                  <a:srgbClr val="00B0F0"/>
                </a:solidFill>
                <a:latin typeface="Calibri"/>
                <a:cs typeface="Calibri"/>
              </a:rPr>
              <a:t>CARTES ILLICADO (ENFANTS) </a:t>
            </a:r>
          </a:p>
          <a:p>
            <a:pPr fontAlgn="base"/>
            <a:r>
              <a:rPr lang="fr-FR" sz="1800" dirty="0">
                <a:effectLst/>
                <a:latin typeface="Calibri"/>
                <a:ea typeface="Times New Roman" panose="02020603050405020304" pitchFamily="18" charset="0"/>
                <a:cs typeface="Calibri"/>
              </a:rPr>
              <a:t> </a:t>
            </a:r>
            <a:r>
              <a:rPr lang="fr-FR" dirty="0">
                <a:latin typeface="Calibri"/>
                <a:ea typeface="Times New Roman" panose="02020603050405020304" pitchFamily="18" charset="0"/>
                <a:cs typeface="Calibri"/>
              </a:rPr>
              <a:t>730 cartes</a:t>
            </a:r>
            <a:r>
              <a:rPr lang="fr-FR" sz="1800" dirty="0">
                <a:effectLst/>
                <a:latin typeface="Calibri"/>
                <a:ea typeface="Times New Roman" panose="02020603050405020304" pitchFamily="18" charset="0"/>
                <a:cs typeface="Calibri"/>
              </a:rPr>
              <a:t> « Noël » (</a:t>
            </a:r>
            <a:r>
              <a:rPr lang="fr-FR" dirty="0">
                <a:latin typeface="Calibri"/>
                <a:ea typeface="Times New Roman" panose="02020603050405020304" pitchFamily="18" charset="0"/>
                <a:cs typeface="Calibri"/>
              </a:rPr>
              <a:t>enfants</a:t>
            </a:r>
            <a:r>
              <a:rPr lang="fr-FR" sz="1800" dirty="0">
                <a:effectLst/>
                <a:latin typeface="Calibri"/>
                <a:ea typeface="Times New Roman" panose="02020603050405020304" pitchFamily="18" charset="0"/>
                <a:cs typeface="Calibri"/>
              </a:rPr>
              <a:t> de moins de 16 ans) :  </a:t>
            </a:r>
            <a:r>
              <a:rPr lang="fr-FR" dirty="0">
                <a:latin typeface="Calibri"/>
                <a:ea typeface="Times New Roman" panose="02020603050405020304" pitchFamily="18" charset="0"/>
                <a:cs typeface="Calibri"/>
              </a:rPr>
              <a:t>35 405</a:t>
            </a:r>
            <a:r>
              <a:rPr lang="fr-FR" sz="1800" dirty="0">
                <a:effectLst/>
                <a:latin typeface="Calibri"/>
                <a:ea typeface="Times New Roman" panose="02020603050405020304" pitchFamily="18" charset="0"/>
                <a:cs typeface="Calibri"/>
              </a:rPr>
              <a:t>€</a:t>
            </a:r>
          </a:p>
          <a:p>
            <a:pPr fontAlgn="base"/>
            <a:r>
              <a:rPr lang="fr-FR" sz="1800" dirty="0">
                <a:effectLst/>
                <a:latin typeface="Calibri"/>
                <a:ea typeface="Times New Roman" panose="02020603050405020304" pitchFamily="18" charset="0"/>
                <a:cs typeface="Calibri"/>
              </a:rPr>
              <a:t> </a:t>
            </a:r>
            <a:r>
              <a:rPr lang="fr-FR" dirty="0">
                <a:latin typeface="Calibri"/>
                <a:ea typeface="Times New Roman" panose="02020603050405020304" pitchFamily="18" charset="0"/>
                <a:cs typeface="Calibri"/>
              </a:rPr>
              <a:t>270 cartes</a:t>
            </a:r>
            <a:r>
              <a:rPr lang="fr-FR" sz="1800" dirty="0">
                <a:effectLst/>
                <a:latin typeface="Calibri"/>
                <a:ea typeface="Times New Roman" panose="02020603050405020304" pitchFamily="18" charset="0"/>
                <a:cs typeface="Calibri"/>
              </a:rPr>
              <a:t> « Culture » (</a:t>
            </a:r>
            <a:r>
              <a:rPr lang="fr-FR" dirty="0">
                <a:latin typeface="Calibri"/>
                <a:ea typeface="Times New Roman" panose="02020603050405020304" pitchFamily="18" charset="0"/>
                <a:cs typeface="Calibri"/>
              </a:rPr>
              <a:t>enfants</a:t>
            </a:r>
            <a:r>
              <a:rPr lang="fr-FR" sz="1800" dirty="0">
                <a:effectLst/>
                <a:latin typeface="Calibri"/>
                <a:ea typeface="Times New Roman" panose="02020603050405020304" pitchFamily="18" charset="0"/>
                <a:cs typeface="Calibri"/>
              </a:rPr>
              <a:t> de 16 à 20 ans) :  </a:t>
            </a:r>
            <a:r>
              <a:rPr lang="fr-FR" dirty="0">
                <a:latin typeface="Calibri"/>
                <a:ea typeface="Times New Roman" panose="02020603050405020304" pitchFamily="18" charset="0"/>
                <a:cs typeface="Calibri"/>
              </a:rPr>
              <a:t>13 095</a:t>
            </a:r>
            <a:r>
              <a:rPr lang="fr-FR" sz="1800" dirty="0">
                <a:effectLst/>
                <a:latin typeface="Calibri"/>
                <a:ea typeface="Times New Roman" panose="02020603050405020304" pitchFamily="18" charset="0"/>
                <a:cs typeface="Calibri"/>
              </a:rPr>
              <a:t>€</a:t>
            </a:r>
          </a:p>
          <a:p>
            <a:pPr fontAlgn="base"/>
            <a:r>
              <a:rPr lang="fr-FR" dirty="0">
                <a:solidFill>
                  <a:srgbClr val="00B0F0"/>
                </a:solidFill>
                <a:latin typeface="Calibri"/>
                <a:cs typeface="Calibri"/>
              </a:rPr>
              <a:t>TOMBOLA DE NOEL</a:t>
            </a:r>
          </a:p>
          <a:p>
            <a:r>
              <a:rPr lang="fr-FR" dirty="0">
                <a:solidFill>
                  <a:schemeClr val="bg1"/>
                </a:solidFill>
                <a:latin typeface="Calibri"/>
                <a:cs typeface="Calibri"/>
              </a:rPr>
              <a:t>110 lots </a:t>
            </a:r>
            <a:endParaRPr lang="fr-FR" dirty="0">
              <a:solidFill>
                <a:schemeClr val="bg1"/>
              </a:solidFill>
              <a:latin typeface="Calibri" panose="020F0502020204030204" pitchFamily="34" charset="0"/>
              <a:cs typeface="Calibri"/>
            </a:endParaRPr>
          </a:p>
          <a:p>
            <a:r>
              <a:rPr lang="fr-FR" dirty="0">
                <a:solidFill>
                  <a:schemeClr val="bg1"/>
                </a:solidFill>
                <a:latin typeface="Calibri"/>
                <a:cs typeface="Calibri"/>
              </a:rPr>
              <a:t>Coût pour le CSE  10 650€ (coût réel : 6 460 €)</a:t>
            </a:r>
            <a:endParaRPr lang="fr-FR" dirty="0">
              <a:solidFill>
                <a:schemeClr val="bg1"/>
              </a:solidFill>
              <a:latin typeface="Calibri"/>
              <a:ea typeface="Calibri"/>
              <a:cs typeface="Calibri"/>
            </a:endParaRPr>
          </a:p>
          <a:p>
            <a:endParaRPr lang="fr-FR" dirty="0">
              <a:solidFill>
                <a:schemeClr val="bg1"/>
              </a:solidFill>
              <a:latin typeface="Calibri"/>
              <a:cs typeface="Calibri"/>
            </a:endParaRPr>
          </a:p>
        </p:txBody>
      </p:sp>
      <p:sp>
        <p:nvSpPr>
          <p:cNvPr id="3" name="Rectangle : coins arrondis 2">
            <a:extLst>
              <a:ext uri="{FF2B5EF4-FFF2-40B4-BE49-F238E27FC236}">
                <a16:creationId xmlns:a16="http://schemas.microsoft.com/office/drawing/2014/main" id="{65DB598B-0CCB-1D07-27B3-E69548134E2E}"/>
              </a:ext>
            </a:extLst>
          </p:cNvPr>
          <p:cNvSpPr/>
          <p:nvPr/>
        </p:nvSpPr>
        <p:spPr>
          <a:xfrm>
            <a:off x="709353" y="2375698"/>
            <a:ext cx="2272938" cy="211347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LES AVANTAGES CSE POUR NOEL :</a:t>
            </a:r>
          </a:p>
          <a:p>
            <a:r>
              <a:rPr lang="fr-FR" sz="1400" dirty="0">
                <a:solidFill>
                  <a:schemeClr val="tx1"/>
                </a:solidFill>
              </a:rPr>
              <a:t>- 120 € par agent présent depuis au moins 6 mois dans l’institution &amp; depuis au moins 1 mois dans l’organisme</a:t>
            </a:r>
          </a:p>
          <a:p>
            <a:r>
              <a:rPr lang="fr-FR" sz="1400" dirty="0">
                <a:solidFill>
                  <a:schemeClr val="tx1"/>
                </a:solidFill>
              </a:rPr>
              <a:t>- 50 € par enfant  jusqu’aux 20 ans révolus</a:t>
            </a:r>
          </a:p>
        </p:txBody>
      </p:sp>
      <p:sp>
        <p:nvSpPr>
          <p:cNvPr id="5" name="Rectangle : avec coin rogné 4">
            <a:extLst>
              <a:ext uri="{FF2B5EF4-FFF2-40B4-BE49-F238E27FC236}">
                <a16:creationId xmlns:a16="http://schemas.microsoft.com/office/drawing/2014/main" id="{6D3CC301-2E0D-B78C-B59A-0A9C73BCEB5B}"/>
              </a:ext>
            </a:extLst>
          </p:cNvPr>
          <p:cNvSpPr/>
          <p:nvPr/>
        </p:nvSpPr>
        <p:spPr>
          <a:xfrm>
            <a:off x="3140364" y="3076303"/>
            <a:ext cx="1753854" cy="2825733"/>
          </a:xfrm>
          <a:prstGeom prst="snip1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accent6">
                    <a:lumMod val="50000"/>
                  </a:schemeClr>
                </a:solidFill>
              </a:rPr>
              <a:t>TOMBOLA </a:t>
            </a:r>
          </a:p>
          <a:p>
            <a:pPr algn="ctr"/>
            <a:r>
              <a:rPr lang="fr-FR" sz="1400" dirty="0">
                <a:solidFill>
                  <a:schemeClr val="accent6">
                    <a:lumMod val="50000"/>
                  </a:schemeClr>
                </a:solidFill>
              </a:rPr>
              <a:t>Tirage au sort via un logiciel effectué courant décembre à partir du listing RH ayant servi à la détermination des avantages de noël – Tous les gagnants depuis Noël 2020 ont été retirés du tirage au sort</a:t>
            </a:r>
          </a:p>
          <a:p>
            <a:pPr algn="ctr"/>
            <a:endParaRPr lang="fr-FR" dirty="0"/>
          </a:p>
        </p:txBody>
      </p:sp>
    </p:spTree>
    <p:extLst>
      <p:ext uri="{BB962C8B-B14F-4D97-AF65-F5344CB8AC3E}">
        <p14:creationId xmlns:p14="http://schemas.microsoft.com/office/powerpoint/2010/main" val="15178358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2759847" y="1078937"/>
            <a:ext cx="6409509"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accent6">
                    <a:lumMod val="50000"/>
                  </a:schemeClr>
                </a:solidFill>
              </a:rPr>
              <a:t>UTILISATION DU BUDGET ŒUVRES SOCIALES (ASC) : NOEL</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5338618" y="2306929"/>
            <a:ext cx="5535056" cy="308710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r>
              <a:rPr lang="fr-FR" dirty="0">
                <a:solidFill>
                  <a:srgbClr val="00B0F0"/>
                </a:solidFill>
                <a:latin typeface="Calibri" panose="020F0502020204030204" pitchFamily="34" charset="0"/>
                <a:ea typeface="Times New Roman" panose="02020603050405020304" pitchFamily="18" charset="0"/>
              </a:rPr>
              <a:t>ARBRE DE NOEL </a:t>
            </a:r>
          </a:p>
          <a:p>
            <a:pPr fontAlgn="base"/>
            <a:r>
              <a:rPr lang="fr-FR" sz="1800" i="1" dirty="0">
                <a:effectLst/>
                <a:latin typeface="Calibri"/>
                <a:ea typeface="Times New Roman" panose="02020603050405020304" pitchFamily="18" charset="0"/>
                <a:cs typeface="Calibri"/>
              </a:rPr>
              <a:t> </a:t>
            </a:r>
            <a:r>
              <a:rPr lang="fr-FR" i="1" dirty="0">
                <a:latin typeface="Calibri"/>
                <a:ea typeface="Times New Roman" panose="02020603050405020304" pitchFamily="18" charset="0"/>
                <a:cs typeface="Calibri"/>
              </a:rPr>
              <a:t>220 </a:t>
            </a:r>
            <a:r>
              <a:rPr lang="fr-FR" sz="1800" i="1" dirty="0">
                <a:effectLst/>
                <a:latin typeface="Calibri"/>
                <a:ea typeface="Times New Roman" panose="02020603050405020304" pitchFamily="18" charset="0"/>
                <a:cs typeface="Calibri"/>
              </a:rPr>
              <a:t>agents -   </a:t>
            </a:r>
            <a:r>
              <a:rPr lang="fr-FR" i="1" dirty="0">
                <a:latin typeface="Calibri"/>
                <a:ea typeface="Times New Roman" panose="02020603050405020304" pitchFamily="18" charset="0"/>
                <a:cs typeface="Calibri"/>
              </a:rPr>
              <a:t>689 </a:t>
            </a:r>
            <a:r>
              <a:rPr lang="fr-FR" sz="1800" i="1" dirty="0">
                <a:effectLst/>
                <a:latin typeface="Calibri"/>
                <a:ea typeface="Times New Roman" panose="02020603050405020304" pitchFamily="18" charset="0"/>
                <a:cs typeface="Calibri"/>
              </a:rPr>
              <a:t>personnes inscrites</a:t>
            </a:r>
          </a:p>
          <a:p>
            <a:pPr fontAlgn="base"/>
            <a:r>
              <a:rPr lang="fr-FR" sz="1800" dirty="0">
                <a:effectLst/>
                <a:latin typeface="Calibri"/>
                <a:ea typeface="Times New Roman" panose="02020603050405020304" pitchFamily="18" charset="0"/>
                <a:cs typeface="Calibri"/>
              </a:rPr>
              <a:t>ANIMATIONS + GOUTER : </a:t>
            </a:r>
            <a:r>
              <a:rPr lang="fr-FR" dirty="0">
                <a:latin typeface="Calibri"/>
                <a:ea typeface="Times New Roman" panose="02020603050405020304" pitchFamily="18" charset="0"/>
                <a:cs typeface="Calibri"/>
              </a:rPr>
              <a:t>616</a:t>
            </a:r>
            <a:r>
              <a:rPr lang="fr-FR" sz="1800" dirty="0">
                <a:effectLst/>
                <a:latin typeface="Calibri"/>
                <a:ea typeface="Times New Roman" panose="02020603050405020304" pitchFamily="18" charset="0"/>
                <a:cs typeface="Calibri"/>
              </a:rPr>
              <a:t> personnes (565 en 2023) </a:t>
            </a:r>
          </a:p>
          <a:p>
            <a:pPr fontAlgn="base"/>
            <a:r>
              <a:rPr lang="fr-FR" dirty="0">
                <a:latin typeface="Calibri"/>
                <a:ea typeface="Times New Roman" panose="02020603050405020304" pitchFamily="18" charset="0"/>
                <a:cs typeface="Calibri"/>
              </a:rPr>
              <a:t>SOIREE :  497 personnes (421 en 2023)</a:t>
            </a:r>
            <a:endParaRPr lang="fr-FR" sz="1800" dirty="0">
              <a:effectLst/>
              <a:latin typeface="Calibri"/>
              <a:ea typeface="Times New Roman" panose="02020603050405020304" pitchFamily="18" charset="0"/>
              <a:cs typeface="Calibri"/>
            </a:endParaRPr>
          </a:p>
          <a:p>
            <a:pPr fontAlgn="base"/>
            <a:endParaRPr lang="fr-FR" sz="800" dirty="0">
              <a:effectLst/>
              <a:latin typeface="Times New Roman" panose="02020603050405020304" pitchFamily="18" charset="0"/>
              <a:ea typeface="Times New Roman" panose="02020603050405020304" pitchFamily="18" charset="0"/>
            </a:endParaRPr>
          </a:p>
          <a:p>
            <a:pPr fontAlgn="base"/>
            <a:r>
              <a:rPr lang="fr-FR" sz="1800" dirty="0">
                <a:effectLst/>
                <a:latin typeface="Calibri"/>
                <a:ea typeface="Times New Roman" panose="02020603050405020304" pitchFamily="18" charset="0"/>
                <a:cs typeface="Calibri"/>
              </a:rPr>
              <a:t>Coût </a:t>
            </a:r>
            <a:r>
              <a:rPr lang="fr-FR" dirty="0">
                <a:latin typeface="Calibri"/>
                <a:ea typeface="Times New Roman" panose="02020603050405020304" pitchFamily="18" charset="0"/>
                <a:cs typeface="Calibri"/>
              </a:rPr>
              <a:t>SALLE + ANIMATIONS</a:t>
            </a:r>
            <a:r>
              <a:rPr lang="fr-FR" sz="1800" dirty="0">
                <a:effectLst/>
                <a:latin typeface="Calibri"/>
                <a:ea typeface="Times New Roman" panose="02020603050405020304" pitchFamily="18" charset="0"/>
                <a:cs typeface="Calibri"/>
              </a:rPr>
              <a:t> + </a:t>
            </a:r>
            <a:r>
              <a:rPr lang="fr-FR" dirty="0">
                <a:latin typeface="Calibri"/>
                <a:ea typeface="Times New Roman" panose="02020603050405020304" pitchFamily="18" charset="0"/>
                <a:cs typeface="Calibri"/>
              </a:rPr>
              <a:t>GOUTER</a:t>
            </a:r>
            <a:r>
              <a:rPr lang="fr-FR" sz="1800" dirty="0">
                <a:effectLst/>
                <a:latin typeface="Calibri"/>
                <a:ea typeface="Times New Roman" panose="02020603050405020304" pitchFamily="18" charset="0"/>
                <a:cs typeface="Calibri"/>
              </a:rPr>
              <a:t> + SOIREE </a:t>
            </a:r>
            <a:r>
              <a:rPr lang="fr-FR" dirty="0">
                <a:latin typeface="Calibri"/>
                <a:ea typeface="Times New Roman" panose="02020603050405020304" pitchFamily="18" charset="0"/>
                <a:cs typeface="Calibri"/>
              </a:rPr>
              <a:t>+ </a:t>
            </a:r>
            <a:r>
              <a:rPr lang="fr-FR" sz="1800" dirty="0">
                <a:effectLst/>
                <a:latin typeface="Calibri"/>
                <a:ea typeface="Times New Roman" panose="02020603050405020304" pitchFamily="18" charset="0"/>
                <a:cs typeface="Calibri"/>
              </a:rPr>
              <a:t>BUS </a:t>
            </a:r>
            <a:r>
              <a:rPr lang="fr-FR" dirty="0">
                <a:latin typeface="Calibri"/>
                <a:ea typeface="Times New Roman" panose="02020603050405020304" pitchFamily="18" charset="0"/>
                <a:cs typeface="Calibri"/>
              </a:rPr>
              <a:t>+ SACEM  </a:t>
            </a:r>
            <a:r>
              <a:rPr lang="fr-FR" sz="1800" dirty="0">
                <a:effectLst/>
                <a:latin typeface="Calibri"/>
                <a:ea typeface="Times New Roman" panose="02020603050405020304" pitchFamily="18" charset="0"/>
                <a:cs typeface="Calibri"/>
              </a:rPr>
              <a:t>: </a:t>
            </a:r>
            <a:r>
              <a:rPr lang="fr-FR" dirty="0">
                <a:latin typeface="Calibri"/>
                <a:ea typeface="Times New Roman" panose="02020603050405020304" pitchFamily="18" charset="0"/>
                <a:cs typeface="Calibri"/>
              </a:rPr>
              <a:t>61 762,90</a:t>
            </a:r>
            <a:r>
              <a:rPr lang="fr-FR" sz="1800" dirty="0">
                <a:effectLst/>
                <a:latin typeface="Calibri"/>
                <a:ea typeface="Times New Roman" panose="02020603050405020304" pitchFamily="18" charset="0"/>
                <a:cs typeface="Calibri"/>
              </a:rPr>
              <a:t> € </a:t>
            </a:r>
            <a:r>
              <a:rPr lang="fr-FR" dirty="0">
                <a:latin typeface="Calibri"/>
                <a:ea typeface="Times New Roman" panose="02020603050405020304" pitchFamily="18" charset="0"/>
                <a:cs typeface="Calibri"/>
              </a:rPr>
              <a:t>(60 500€ en 2023)</a:t>
            </a:r>
            <a:endParaRPr lang="fr-FR" sz="1800" dirty="0">
              <a:effectLst/>
              <a:latin typeface="Times New Roman"/>
              <a:ea typeface="Times New Roman" panose="02020603050405020304" pitchFamily="18" charset="0"/>
              <a:cs typeface="Times New Roman"/>
            </a:endParaRPr>
          </a:p>
          <a:p>
            <a:pPr fontAlgn="base"/>
            <a:endParaRPr lang="fr-FR" i="1" dirty="0">
              <a:solidFill>
                <a:schemeClr val="bg1"/>
              </a:solidFill>
              <a:latin typeface="Calibri" panose="020F0502020204030204" pitchFamily="34" charset="0"/>
            </a:endParaRPr>
          </a:p>
        </p:txBody>
      </p:sp>
      <p:sp>
        <p:nvSpPr>
          <p:cNvPr id="3" name="Rectangle : coins arrondis 2">
            <a:extLst>
              <a:ext uri="{FF2B5EF4-FFF2-40B4-BE49-F238E27FC236}">
                <a16:creationId xmlns:a16="http://schemas.microsoft.com/office/drawing/2014/main" id="{65DB598B-0CCB-1D07-27B3-E69548134E2E}"/>
              </a:ext>
            </a:extLst>
          </p:cNvPr>
          <p:cNvSpPr/>
          <p:nvPr/>
        </p:nvSpPr>
        <p:spPr>
          <a:xfrm>
            <a:off x="1041756" y="2306929"/>
            <a:ext cx="3931916" cy="203416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dirty="0">
                <a:solidFill>
                  <a:schemeClr val="bg1"/>
                </a:solidFill>
              </a:rPr>
              <a:t>ARBRE DE NOEL organisé sur ARRAS (ARTOIS EXPO)</a:t>
            </a:r>
            <a:endParaRPr lang="fr-FR" dirty="0">
              <a:solidFill>
                <a:schemeClr val="bg1"/>
              </a:solidFill>
            </a:endParaRPr>
          </a:p>
          <a:p>
            <a:pPr algn="ctr"/>
            <a:r>
              <a:rPr lang="fr-FR" sz="2000" dirty="0">
                <a:solidFill>
                  <a:schemeClr val="bg1"/>
                </a:solidFill>
              </a:rPr>
              <a:t>le 14 décembre 2024</a:t>
            </a:r>
            <a:endParaRPr lang="fr-FR">
              <a:solidFill>
                <a:schemeClr val="bg1"/>
              </a:solidFill>
            </a:endParaRPr>
          </a:p>
          <a:p>
            <a:pPr algn="ctr"/>
            <a:r>
              <a:rPr lang="fr-FR" sz="2000" i="1" dirty="0">
                <a:solidFill>
                  <a:schemeClr val="bg1"/>
                </a:solidFill>
              </a:rPr>
              <a:t>Suivi d’une soirée dansante</a:t>
            </a:r>
          </a:p>
        </p:txBody>
      </p:sp>
    </p:spTree>
    <p:extLst>
      <p:ext uri="{BB962C8B-B14F-4D97-AF65-F5344CB8AC3E}">
        <p14:creationId xmlns:p14="http://schemas.microsoft.com/office/powerpoint/2010/main" val="2652752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359942" y="763417"/>
            <a:ext cx="9356921" cy="5016758"/>
          </a:xfrm>
          <a:prstGeom prst="rect">
            <a:avLst/>
          </a:prstGeom>
          <a:noFill/>
        </p:spPr>
        <p:txBody>
          <a:bodyPr wrap="square" lIns="91440" tIns="45720" rIns="91440" bIns="45720" rtlCol="0" anchor="t">
            <a:spAutoFit/>
          </a:bodyPr>
          <a:lstStyle/>
          <a:p>
            <a:pPr algn="just"/>
            <a:r>
              <a:rPr lang="fr-FR" sz="2600" b="1" dirty="0">
                <a:solidFill>
                  <a:schemeClr val="accent6">
                    <a:lumMod val="50000"/>
                  </a:schemeClr>
                </a:solidFill>
              </a:rPr>
              <a:t>Plusieurs constats :</a:t>
            </a:r>
          </a:p>
          <a:p>
            <a:pPr algn="just"/>
            <a:endParaRPr lang="fr-FR" sz="900" b="1" i="1" dirty="0">
              <a:solidFill>
                <a:srgbClr val="000000"/>
              </a:solidFill>
            </a:endParaRPr>
          </a:p>
          <a:p>
            <a:pPr marL="342900" indent="-342900" algn="just">
              <a:buFont typeface="Wingdings" panose="05000000000000000000" pitchFamily="2" charset="2"/>
              <a:buChar char="ü"/>
            </a:pPr>
            <a:r>
              <a:rPr lang="fr-FR" sz="1900" i="1" dirty="0"/>
              <a:t>L'arbre de Noël 2024 a été organisé sur ARRAS comme prévu (principe de l’alternance) sous un format différent et avec un nouveau prestataire, l’objectif étant de faire des économies sur ce poste frayeux mais qui attire toujours un grand nombre de personnes :</a:t>
            </a:r>
          </a:p>
          <a:p>
            <a:pPr marL="800100" lvl="1" indent="-342900" algn="just">
              <a:buFont typeface="Wingdings" panose="05000000000000000000" pitchFamily="2" charset="2"/>
              <a:buChar char="§"/>
            </a:pPr>
            <a:r>
              <a:rPr lang="fr-FR" sz="1900" i="1" dirty="0"/>
              <a:t>Suppression du spectacle lequel n’avait pas fait l’unanimité en 2023 ; cette décision a permis de faire l’économie de la location d’une salle dédiée ;</a:t>
            </a:r>
          </a:p>
          <a:p>
            <a:pPr marL="800100" lvl="1" indent="-342900" algn="just">
              <a:buFont typeface="Wingdings" panose="05000000000000000000" pitchFamily="2" charset="2"/>
              <a:buChar char="§"/>
            </a:pPr>
            <a:r>
              <a:rPr lang="fr-FR" sz="1900" i="1" dirty="0"/>
              <a:t>Après-midi récréatif : village de noël avec mascottes – père noël – borne à selfies – structures gonflables – jeux d’arcade – babyfoot - pétanque indoor - piste de curling – stand maquillage – karaoké – magicien &amp; clown (animation déambulation) ;</a:t>
            </a:r>
          </a:p>
          <a:p>
            <a:pPr marL="800100" lvl="1" indent="-342900" algn="just">
              <a:buFont typeface="Wingdings" panose="05000000000000000000" pitchFamily="2" charset="2"/>
              <a:buChar char="§"/>
            </a:pPr>
            <a:r>
              <a:rPr lang="fr-FR" sz="1900" i="1" dirty="0"/>
              <a:t>Goûter ;</a:t>
            </a:r>
          </a:p>
          <a:p>
            <a:pPr marL="800100" lvl="1" indent="-342900" algn="just">
              <a:buFont typeface="Wingdings" panose="05000000000000000000" pitchFamily="2" charset="2"/>
              <a:buChar char="§"/>
            </a:pPr>
            <a:r>
              <a:rPr lang="fr-FR" sz="1900" i="1" dirty="0"/>
              <a:t>Apéritif avec animation ;</a:t>
            </a:r>
          </a:p>
          <a:p>
            <a:pPr marL="800100" lvl="1" indent="-342900" algn="just">
              <a:buFont typeface="Wingdings" panose="05000000000000000000" pitchFamily="2" charset="2"/>
              <a:buChar char="§"/>
            </a:pPr>
            <a:r>
              <a:rPr lang="fr-FR" sz="1900" i="1" dirty="0"/>
              <a:t>Soirée dansante avec DJ / cocktail dînatoire. </a:t>
            </a:r>
          </a:p>
          <a:p>
            <a:pPr marL="342900" indent="-342900" algn="just">
              <a:buFont typeface="Wingdings" panose="05000000000000000000" pitchFamily="2" charset="2"/>
              <a:buChar char="ü"/>
            </a:pPr>
            <a:r>
              <a:rPr lang="fr-FR" sz="1900" i="1" dirty="0"/>
              <a:t>Les élus ont décidé de maintenir la programmation de cette journée sur un samedi afin que les familles puissent profiter de la soirée ; </a:t>
            </a:r>
          </a:p>
          <a:p>
            <a:pPr marL="342900" indent="-342900" algn="just">
              <a:buFont typeface="Wingdings" panose="05000000000000000000" pitchFamily="2" charset="2"/>
              <a:buChar char="ü"/>
            </a:pPr>
            <a:r>
              <a:rPr lang="fr-FR" sz="1900" i="1" dirty="0"/>
              <a:t>Des navettes depuis Calais (avec des arrêts proposés à Béthune &amp; St Omer) ont été mises en place ce, avec des horaires retour différents pour s'adapter aux contraintes et envies de tous ;</a:t>
            </a:r>
          </a:p>
        </p:txBody>
      </p:sp>
    </p:spTree>
    <p:extLst>
      <p:ext uri="{BB962C8B-B14F-4D97-AF65-F5344CB8AC3E}">
        <p14:creationId xmlns:p14="http://schemas.microsoft.com/office/powerpoint/2010/main" val="28348975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226592" y="1392067"/>
            <a:ext cx="9452171" cy="3462486"/>
          </a:xfrm>
          <a:prstGeom prst="rect">
            <a:avLst/>
          </a:prstGeom>
          <a:noFill/>
        </p:spPr>
        <p:txBody>
          <a:bodyPr wrap="square" lIns="91440" tIns="45720" rIns="91440" bIns="45720" rtlCol="0" anchor="t">
            <a:spAutoFit/>
          </a:bodyPr>
          <a:lstStyle/>
          <a:p>
            <a:pPr algn="just"/>
            <a:r>
              <a:rPr lang="fr-FR" sz="2800" b="1" dirty="0">
                <a:solidFill>
                  <a:schemeClr val="accent6">
                    <a:lumMod val="50000"/>
                  </a:schemeClr>
                </a:solidFill>
              </a:rPr>
              <a:t>Plusieurs constats (suite) :</a:t>
            </a:r>
          </a:p>
          <a:p>
            <a:pPr algn="just"/>
            <a:endParaRPr lang="fr-FR" sz="900" b="1" i="1" dirty="0">
              <a:solidFill>
                <a:srgbClr val="000000"/>
              </a:solidFill>
            </a:endParaRPr>
          </a:p>
          <a:p>
            <a:pPr marL="342900" indent="-342900" algn="just">
              <a:buFont typeface="Wingdings,Sans-Serif" panose="05000000000000000000" pitchFamily="2" charset="2"/>
              <a:buChar char="ü"/>
            </a:pPr>
            <a:r>
              <a:rPr lang="fr-FR" sz="2400" i="1" dirty="0"/>
              <a:t>Comme l’an dernier, aucune participation n’a été demandée aux agents pour la soirée, juste, afin d’éviter le gâchis, un questionnement a été effectué en amont (nombre de personnes présentes l’après-midi et à la soirée) ;</a:t>
            </a:r>
            <a:endParaRPr lang="fr-FR" sz="2400" dirty="0"/>
          </a:p>
          <a:p>
            <a:pPr marL="342900" indent="-342900" algn="just">
              <a:buFont typeface="Wingdings,Sans-Serif" panose="05000000000000000000" pitchFamily="2" charset="2"/>
              <a:buChar char="ü"/>
            </a:pPr>
            <a:r>
              <a:rPr lang="fr-FR" sz="2200" i="1" dirty="0"/>
              <a:t>S’agissant de la tombola, comme chaque année, le bureau a profité des soldes ou offres promotionnelles pour acheter la quasi-totalité des lots (soit une économie pour le CSE de 4190€) ;</a:t>
            </a:r>
          </a:p>
          <a:p>
            <a:pPr marL="342900" indent="-342900" algn="just">
              <a:buFont typeface="Wingdings,Sans-Serif" panose="05000000000000000000" pitchFamily="2" charset="2"/>
              <a:buChar char="ü"/>
            </a:pPr>
            <a:r>
              <a:rPr lang="fr-FR" sz="2200" i="1" dirty="0"/>
              <a:t>Les chéquiers &amp; cartes ont été distribués sur tous les sites en novembre et décembre               2024.</a:t>
            </a:r>
          </a:p>
        </p:txBody>
      </p:sp>
    </p:spTree>
    <p:extLst>
      <p:ext uri="{BB962C8B-B14F-4D97-AF65-F5344CB8AC3E}">
        <p14:creationId xmlns:p14="http://schemas.microsoft.com/office/powerpoint/2010/main" val="36096558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F1168660-E713-4688-8E63-A114BED4A2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6847E33-9CB4-4B4F-92C5-07746313F4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8" name="Rectangle 17">
            <a:extLst>
              <a:ext uri="{FF2B5EF4-FFF2-40B4-BE49-F238E27FC236}">
                <a16:creationId xmlns:a16="http://schemas.microsoft.com/office/drawing/2014/main" id="{F26EBFDC-DD58-4694-AB0F-8400C9D61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a:extLst>
              <a:ext uri="{FF2B5EF4-FFF2-40B4-BE49-F238E27FC236}">
                <a16:creationId xmlns:a16="http://schemas.microsoft.com/office/drawing/2014/main" id="{598F892A-6AA7-4A67-9EAC-CC16808F763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4ADB0DFB-F1A0-49E7-B261-0B35626CFAA8}"/>
              </a:ext>
            </a:extLst>
          </p:cNvPr>
          <p:cNvPicPr>
            <a:picLocks noChangeAspect="1"/>
          </p:cNvPicPr>
          <p:nvPr/>
        </p:nvPicPr>
        <p:blipFill rotWithShape="1">
          <a:blip r:embed="rId4"/>
          <a:srcRect t="2710" r="-3" b="15546"/>
          <a:stretch/>
        </p:blipFill>
        <p:spPr>
          <a:xfrm>
            <a:off x="5125153" y="1"/>
            <a:ext cx="3492275" cy="3428999"/>
          </a:xfrm>
          <a:prstGeom prst="rect">
            <a:avLst/>
          </a:prstGeom>
        </p:spPr>
      </p:pic>
      <p:pic>
        <p:nvPicPr>
          <p:cNvPr id="4" name="Image 3">
            <a:extLst>
              <a:ext uri="{FF2B5EF4-FFF2-40B4-BE49-F238E27FC236}">
                <a16:creationId xmlns:a16="http://schemas.microsoft.com/office/drawing/2014/main" id="{39A9A225-5B7A-77C5-FB09-559CA2E2122C}"/>
              </a:ext>
            </a:extLst>
          </p:cNvPr>
          <p:cNvPicPr>
            <a:picLocks noChangeAspect="1"/>
          </p:cNvPicPr>
          <p:nvPr/>
        </p:nvPicPr>
        <p:blipFill rotWithShape="1">
          <a:blip r:embed="rId5"/>
          <a:srcRect l="7899" r="7540" b="-1"/>
          <a:stretch/>
        </p:blipFill>
        <p:spPr>
          <a:xfrm>
            <a:off x="8662087" y="10"/>
            <a:ext cx="3539463" cy="3428989"/>
          </a:xfrm>
          <a:prstGeom prst="rect">
            <a:avLst/>
          </a:prstGeom>
        </p:spPr>
      </p:pic>
      <p:sp>
        <p:nvSpPr>
          <p:cNvPr id="22" name="Rectangle 21">
            <a:extLst>
              <a:ext uri="{FF2B5EF4-FFF2-40B4-BE49-F238E27FC236}">
                <a16:creationId xmlns:a16="http://schemas.microsoft.com/office/drawing/2014/main" id="{B70AC046-E8E0-4073-A6A1-BD8F4217D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7428" y="-3"/>
            <a:ext cx="82296" cy="3419856"/>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110B3627-A86C-6F29-C9A1-2ADC140613F3}"/>
              </a:ext>
            </a:extLst>
          </p:cNvPr>
          <p:cNvPicPr>
            <a:picLocks noChangeAspect="1"/>
          </p:cNvPicPr>
          <p:nvPr/>
        </p:nvPicPr>
        <p:blipFill rotWithShape="1">
          <a:blip r:embed="rId6"/>
          <a:srcRect t="3121" r="-1" b="21650"/>
          <a:stretch/>
        </p:blipFill>
        <p:spPr>
          <a:xfrm>
            <a:off x="5125150" y="3428999"/>
            <a:ext cx="7066847" cy="3429000"/>
          </a:xfrm>
          <a:prstGeom prst="rect">
            <a:avLst/>
          </a:prstGeom>
        </p:spPr>
      </p:pic>
      <p:cxnSp>
        <p:nvCxnSpPr>
          <p:cNvPr id="24" name="Straight Connector 23">
            <a:extLst>
              <a:ext uri="{FF2B5EF4-FFF2-40B4-BE49-F238E27FC236}">
                <a16:creationId xmlns:a16="http://schemas.microsoft.com/office/drawing/2014/main" id="{E64FBD5C-A708-48A0-ABB1-7E7EBB8958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61807" y="3433232"/>
            <a:ext cx="6990862"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7226184E-8231-4876-A0A9-4EF4613D3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494"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CBCDAD59-D10E-424A-81AC-D52D1C0019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ZoneTexte 8">
            <a:extLst>
              <a:ext uri="{FF2B5EF4-FFF2-40B4-BE49-F238E27FC236}">
                <a16:creationId xmlns:a16="http://schemas.microsoft.com/office/drawing/2014/main" id="{A3754C6F-8DD4-769C-21CD-051C3D071EC4}"/>
              </a:ext>
            </a:extLst>
          </p:cNvPr>
          <p:cNvSpPr txBox="1"/>
          <p:nvPr/>
        </p:nvSpPr>
        <p:spPr>
          <a:xfrm>
            <a:off x="444822" y="4943474"/>
            <a:ext cx="4333875" cy="660400"/>
          </a:xfrm>
          <a:prstGeom prst="rect">
            <a:avLst/>
          </a:prstGeom>
        </p:spPr>
        <p:txBody>
          <a:bodyPr vert="horz" lIns="91440" tIns="45720" rIns="91440" bIns="45720" rtlCol="0" anchor="b">
            <a:normAutofit fontScale="92500" lnSpcReduction="10000"/>
          </a:bodyPr>
          <a:lstStyle/>
          <a:p>
            <a:pPr algn="ctr" defTabSz="914400">
              <a:lnSpc>
                <a:spcPct val="90000"/>
              </a:lnSpc>
              <a:spcBef>
                <a:spcPct val="0"/>
              </a:spcBef>
              <a:spcAft>
                <a:spcPts val="600"/>
              </a:spcAft>
            </a:pPr>
            <a:r>
              <a:rPr lang="en-US" sz="4800" b="1" cap="all" dirty="0" err="1">
                <a:latin typeface="+mj-lt"/>
                <a:ea typeface="+mj-ea"/>
                <a:cs typeface="+mj-cs"/>
              </a:rPr>
              <a:t>L’événement</a:t>
            </a:r>
            <a:r>
              <a:rPr lang="en-US" sz="4800" b="1" cap="all" dirty="0">
                <a:latin typeface="+mj-lt"/>
                <a:ea typeface="+mj-ea"/>
                <a:cs typeface="+mj-cs"/>
              </a:rPr>
              <a:t> :   </a:t>
            </a:r>
          </a:p>
        </p:txBody>
      </p:sp>
    </p:spTree>
    <p:extLst>
      <p:ext uri="{BB962C8B-B14F-4D97-AF65-F5344CB8AC3E}">
        <p14:creationId xmlns:p14="http://schemas.microsoft.com/office/powerpoint/2010/main" val="7477587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2272937" y="1150374"/>
            <a:ext cx="7872549"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accent6">
                    <a:lumMod val="50000"/>
                  </a:schemeClr>
                </a:solidFill>
              </a:rPr>
              <a:t>UTILISATION DU BUDGET ŒUVRES SOCIALES (ASC) : LE CADEAU « RETRAITE »</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1184366" y="3677019"/>
            <a:ext cx="3958045" cy="223241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dirty="0">
                <a:solidFill>
                  <a:schemeClr val="bg1"/>
                </a:solidFill>
                <a:latin typeface="Calibri"/>
                <a:cs typeface="Calibri"/>
              </a:rPr>
              <a:t> retraités en 2024</a:t>
            </a:r>
            <a:endParaRPr lang="en-US" dirty="0">
              <a:solidFill>
                <a:schemeClr val="bg1"/>
              </a:solidFill>
            </a:endParaRPr>
          </a:p>
          <a:p>
            <a:endParaRPr lang="fr-FR" dirty="0">
              <a:solidFill>
                <a:schemeClr val="bg1"/>
              </a:solidFill>
              <a:latin typeface="Calibri" panose="020F0502020204030204" pitchFamily="34" charset="0"/>
            </a:endParaRPr>
          </a:p>
          <a:p>
            <a:r>
              <a:rPr lang="fr-FR" dirty="0">
                <a:solidFill>
                  <a:schemeClr val="bg1"/>
                </a:solidFill>
                <a:latin typeface="Calibri"/>
                <a:cs typeface="Calibri"/>
              </a:rPr>
              <a:t>Chéquiers TIR GROUPES :  2 193,75€</a:t>
            </a:r>
            <a:endParaRPr lang="fr-FR" dirty="0">
              <a:solidFill>
                <a:schemeClr val="bg1"/>
              </a:solidFill>
              <a:latin typeface="Calibri"/>
              <a:ea typeface="Calibri"/>
              <a:cs typeface="Calibri"/>
            </a:endParaRPr>
          </a:p>
          <a:p>
            <a:r>
              <a:rPr lang="fr-FR" dirty="0">
                <a:solidFill>
                  <a:schemeClr val="bg1"/>
                </a:solidFill>
                <a:latin typeface="Calibri"/>
                <a:cs typeface="Calibri"/>
              </a:rPr>
              <a:t>Ballotins de chocolats :  200€</a:t>
            </a:r>
            <a:endParaRPr lang="fr-FR" dirty="0">
              <a:solidFill>
                <a:schemeClr val="bg1"/>
              </a:solidFill>
              <a:latin typeface="Calibri"/>
              <a:ea typeface="Calibri"/>
              <a:cs typeface="Calibri"/>
            </a:endParaRPr>
          </a:p>
          <a:p>
            <a:r>
              <a:rPr lang="fr-FR" dirty="0">
                <a:solidFill>
                  <a:schemeClr val="bg1"/>
                </a:solidFill>
                <a:latin typeface="Calibri"/>
                <a:cs typeface="Calibri"/>
              </a:rPr>
              <a:t>Bouteilles de champagne :  200€</a:t>
            </a:r>
            <a:endParaRPr lang="fr-FR" dirty="0">
              <a:solidFill>
                <a:schemeClr val="bg1"/>
              </a:solidFill>
              <a:latin typeface="Calibri"/>
              <a:ea typeface="Calibri"/>
              <a:cs typeface="Calibri"/>
            </a:endParaRPr>
          </a:p>
          <a:p>
            <a:endParaRPr lang="fr-FR" sz="400" dirty="0">
              <a:solidFill>
                <a:schemeClr val="bg1"/>
              </a:solidFill>
              <a:latin typeface="Calibri" panose="020F0502020204030204" pitchFamily="34" charset="0"/>
            </a:endParaRPr>
          </a:p>
          <a:p>
            <a:endParaRPr lang="fr-FR" sz="400" dirty="0">
              <a:solidFill>
                <a:srgbClr val="00B0F0"/>
              </a:solidFill>
              <a:latin typeface="Calibri" panose="020F0502020204030204" pitchFamily="34" charset="0"/>
            </a:endParaRPr>
          </a:p>
          <a:p>
            <a:r>
              <a:rPr lang="fr-FR" dirty="0">
                <a:solidFill>
                  <a:srgbClr val="00B0F0"/>
                </a:solidFill>
                <a:latin typeface="Calibri"/>
                <a:cs typeface="Calibri"/>
              </a:rPr>
              <a:t>Coût total CSE :  2 593,75€</a:t>
            </a:r>
            <a:endParaRPr lang="fr-FR" dirty="0">
              <a:solidFill>
                <a:srgbClr val="00B0F0"/>
              </a:solidFill>
              <a:latin typeface="Calibri"/>
              <a:ea typeface="Calibri"/>
              <a:cs typeface="Calibri"/>
            </a:endParaRPr>
          </a:p>
        </p:txBody>
      </p:sp>
      <p:sp>
        <p:nvSpPr>
          <p:cNvPr id="2" name="AutoShape 2" descr="Main Square Festival 2022">
            <a:extLst>
              <a:ext uri="{FF2B5EF4-FFF2-40B4-BE49-F238E27FC236}">
                <a16:creationId xmlns:a16="http://schemas.microsoft.com/office/drawing/2014/main" id="{79070861-D99E-FB51-4F91-CF47651949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Bulle narrative : rectangle 5">
            <a:extLst>
              <a:ext uri="{FF2B5EF4-FFF2-40B4-BE49-F238E27FC236}">
                <a16:creationId xmlns:a16="http://schemas.microsoft.com/office/drawing/2014/main" id="{3C7C6351-15CE-56A6-E2E2-72EAD0C4D942}"/>
              </a:ext>
            </a:extLst>
          </p:cNvPr>
          <p:cNvSpPr/>
          <p:nvPr/>
        </p:nvSpPr>
        <p:spPr>
          <a:xfrm>
            <a:off x="5493242" y="2312792"/>
            <a:ext cx="4850674" cy="2232415"/>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800" dirty="0"/>
              <a:t>- 150 € en </a:t>
            </a:r>
            <a:r>
              <a:rPr lang="fr-FR" dirty="0"/>
              <a:t>chèques</a:t>
            </a:r>
            <a:r>
              <a:rPr lang="fr-FR" sz="1800" dirty="0"/>
              <a:t> </a:t>
            </a:r>
            <a:r>
              <a:rPr lang="fr-FR" dirty="0"/>
              <a:t>cadeaux</a:t>
            </a:r>
            <a:r>
              <a:rPr lang="fr-FR" sz="1800" dirty="0"/>
              <a:t> </a:t>
            </a:r>
            <a:r>
              <a:rPr lang="fr-FR" dirty="0"/>
              <a:t>remis</a:t>
            </a:r>
            <a:r>
              <a:rPr lang="fr-FR" sz="1800" dirty="0"/>
              <a:t> lors de la cérémonie mettant à l’honneur les retraités ou, en cas d’absence, </a:t>
            </a:r>
            <a:r>
              <a:rPr lang="fr-FR" dirty="0"/>
              <a:t>envoyés</a:t>
            </a:r>
            <a:r>
              <a:rPr lang="fr-FR" sz="1800" dirty="0"/>
              <a:t> par courrier</a:t>
            </a:r>
          </a:p>
          <a:p>
            <a:pPr algn="ctr"/>
            <a:endParaRPr lang="fr-FR" sz="1800"/>
          </a:p>
          <a:p>
            <a:pPr algn="ctr"/>
            <a:r>
              <a:rPr lang="fr-FR" dirty="0"/>
              <a:t>- Cadeau (chocolats + bouteille de champagne) si présence à la cérémonie</a:t>
            </a:r>
          </a:p>
        </p:txBody>
      </p:sp>
    </p:spTree>
    <p:extLst>
      <p:ext uri="{BB962C8B-B14F-4D97-AF65-F5344CB8AC3E}">
        <p14:creationId xmlns:p14="http://schemas.microsoft.com/office/powerpoint/2010/main" val="9155438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245642" y="1306342"/>
            <a:ext cx="9452171" cy="3200876"/>
          </a:xfrm>
          <a:prstGeom prst="rect">
            <a:avLst/>
          </a:prstGeom>
          <a:noFill/>
        </p:spPr>
        <p:txBody>
          <a:bodyPr wrap="square" lIns="91440" tIns="45720" rIns="91440" bIns="45720" rtlCol="0" anchor="t">
            <a:spAutoFit/>
          </a:bodyPr>
          <a:lstStyle/>
          <a:p>
            <a:pPr algn="just"/>
            <a:r>
              <a:rPr lang="fr-FR" sz="2800" b="1" dirty="0">
                <a:solidFill>
                  <a:schemeClr val="accent6">
                    <a:lumMod val="50000"/>
                  </a:schemeClr>
                </a:solidFill>
              </a:rPr>
              <a:t>Plusieurs constats :</a:t>
            </a:r>
          </a:p>
          <a:p>
            <a:pPr algn="just"/>
            <a:endParaRPr lang="fr-FR" sz="2000" i="1" dirty="0"/>
          </a:p>
          <a:p>
            <a:pPr marL="342900" indent="-342900" algn="just">
              <a:buFont typeface="Wingdings,Sans-Serif" panose="05000000000000000000" pitchFamily="2" charset="2"/>
              <a:buChar char="ü"/>
            </a:pPr>
            <a:r>
              <a:rPr lang="fr-FR" sz="2200" i="1" dirty="0"/>
              <a:t>Les retraités 2024 ont été mis à l'honneur le 14 janvier 2025  à Artois Expo ; </a:t>
            </a:r>
            <a:endParaRPr lang="en-US" sz="2200" dirty="0"/>
          </a:p>
          <a:p>
            <a:pPr marL="342900" indent="-342900" algn="just">
              <a:buFont typeface="Wingdings" panose="05000000000000000000" pitchFamily="2" charset="2"/>
              <a:buChar char="ü"/>
            </a:pPr>
            <a:r>
              <a:rPr lang="fr-FR" sz="2200" i="1" dirty="0"/>
              <a:t>Les chéquiers sont commandés grâce à un listing fourni par le service ressources humaines ;</a:t>
            </a:r>
          </a:p>
          <a:p>
            <a:pPr marL="342900" indent="-342900" algn="just">
              <a:buFont typeface="Wingdings" panose="05000000000000000000" pitchFamily="2" charset="2"/>
              <a:buChar char="ü"/>
            </a:pPr>
            <a:r>
              <a:rPr lang="fr-FR" sz="2200" i="1" dirty="0"/>
              <a:t>Les agents absents lors de la mise à l’honneur ont reçu leurs chèques cadeaux par courrier ; pour des raisons de logistique, les cadeaux (champagne + chocolats) ne sont achetés que pour les seuls retraités ayant confirmé leur présence à la cérémonie.</a:t>
            </a:r>
          </a:p>
        </p:txBody>
      </p:sp>
    </p:spTree>
    <p:extLst>
      <p:ext uri="{BB962C8B-B14F-4D97-AF65-F5344CB8AC3E}">
        <p14:creationId xmlns:p14="http://schemas.microsoft.com/office/powerpoint/2010/main" val="20735030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Rectangle 14">
            <a:extLst>
              <a:ext uri="{FF2B5EF4-FFF2-40B4-BE49-F238E27FC236}">
                <a16:creationId xmlns:a16="http://schemas.microsoft.com/office/drawing/2014/main" id="{2255CADE-DCE0-447F-B290-2AE78E5E5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43F97624-09E8-3667-1A3F-F02E220605D2}"/>
              </a:ext>
            </a:extLst>
          </p:cNvPr>
          <p:cNvPicPr>
            <a:picLocks noChangeAspect="1"/>
          </p:cNvPicPr>
          <p:nvPr/>
        </p:nvPicPr>
        <p:blipFill>
          <a:blip r:embed="rId4"/>
          <a:srcRect l="16050" r="21026" b="1"/>
          <a:stretch/>
        </p:blipFill>
        <p:spPr>
          <a:xfrm>
            <a:off x="8860" y="10"/>
            <a:ext cx="6924201" cy="6857990"/>
          </a:xfrm>
          <a:prstGeom prst="rect">
            <a:avLst/>
          </a:prstGeom>
        </p:spPr>
      </p:pic>
      <p:sp>
        <p:nvSpPr>
          <p:cNvPr id="24" name="Rectangle 16">
            <a:extLst>
              <a:ext uri="{FF2B5EF4-FFF2-40B4-BE49-F238E27FC236}">
                <a16:creationId xmlns:a16="http://schemas.microsoft.com/office/drawing/2014/main" id="{4245587C-701C-48A1-9B6B-10C3DF81A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8">
            <a:extLst>
              <a:ext uri="{FF2B5EF4-FFF2-40B4-BE49-F238E27FC236}">
                <a16:creationId xmlns:a16="http://schemas.microsoft.com/office/drawing/2014/main" id="{2E5CF545-7AAF-4A13-8871-089E929E85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ZoneTexte 5">
            <a:extLst>
              <a:ext uri="{FF2B5EF4-FFF2-40B4-BE49-F238E27FC236}">
                <a16:creationId xmlns:a16="http://schemas.microsoft.com/office/drawing/2014/main" id="{ED49F402-6AD0-F043-55C4-7D3DADE61E9B}"/>
              </a:ext>
            </a:extLst>
          </p:cNvPr>
          <p:cNvSpPr txBox="1"/>
          <p:nvPr/>
        </p:nvSpPr>
        <p:spPr>
          <a:xfrm>
            <a:off x="7570382" y="1358901"/>
            <a:ext cx="3707844" cy="273049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800" b="1" cap="all">
                <a:latin typeface="+mj-lt"/>
                <a:ea typeface="+mj-ea"/>
                <a:cs typeface="+mj-cs"/>
              </a:rPr>
              <a:t>LES PRETS &amp; LES SECOURS</a:t>
            </a:r>
          </a:p>
        </p:txBody>
      </p:sp>
    </p:spTree>
    <p:extLst>
      <p:ext uri="{BB962C8B-B14F-4D97-AF65-F5344CB8AC3E}">
        <p14:creationId xmlns:p14="http://schemas.microsoft.com/office/powerpoint/2010/main" val="835433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1BFCE25-E591-857A-6A8C-55AFDFBAD246}"/>
              </a:ext>
            </a:extLst>
          </p:cNvPr>
          <p:cNvSpPr txBox="1"/>
          <p:nvPr/>
        </p:nvSpPr>
        <p:spPr>
          <a:xfrm>
            <a:off x="1785272" y="910791"/>
            <a:ext cx="8839200" cy="4893647"/>
          </a:xfrm>
          <a:prstGeom prst="rect">
            <a:avLst/>
          </a:prstGeom>
          <a:noFill/>
        </p:spPr>
        <p:txBody>
          <a:bodyPr wrap="square" lIns="91440" tIns="45720" rIns="91440" bIns="45720" anchor="t">
            <a:spAutoFit/>
          </a:bodyPr>
          <a:lstStyle/>
          <a:p>
            <a:pPr algn="just"/>
            <a:r>
              <a:rPr lang="fr-FR" sz="2400" b="0" i="0" dirty="0">
                <a:solidFill>
                  <a:srgbClr val="3C4872"/>
                </a:solidFill>
                <a:effectLst/>
              </a:rPr>
              <a:t>Le comité social et économique de la CAF du Pas-de-Calais</a:t>
            </a:r>
            <a:r>
              <a:rPr lang="fr-FR" sz="2400" dirty="0">
                <a:solidFill>
                  <a:srgbClr val="3C4872"/>
                </a:solidFill>
              </a:rPr>
              <a:t> </a:t>
            </a:r>
            <a:r>
              <a:rPr lang="fr-FR" sz="2400" b="0" i="0" dirty="0">
                <a:solidFill>
                  <a:srgbClr val="3C4872"/>
                </a:solidFill>
                <a:effectLst/>
              </a:rPr>
              <a:t>:</a:t>
            </a:r>
          </a:p>
          <a:p>
            <a:pPr algn="just"/>
            <a:r>
              <a:rPr lang="fr-FR" sz="2400" dirty="0">
                <a:solidFill>
                  <a:srgbClr val="3C4872"/>
                </a:solidFill>
              </a:rPr>
              <a:t>- Propose des prêts aux salariés : équipement &amp; amélioration de l’habitat, prêts non cumulables, remboursables par prélèvements sur paie (1 % d’intérêts) ;</a:t>
            </a:r>
            <a:endParaRPr lang="fr-FR" sz="2400" b="0" i="0" dirty="0">
              <a:solidFill>
                <a:srgbClr val="3C4872"/>
              </a:solidFill>
              <a:effectLst/>
            </a:endParaRPr>
          </a:p>
          <a:p>
            <a:pPr algn="just"/>
            <a:r>
              <a:rPr lang="fr-FR" sz="2400" dirty="0">
                <a:solidFill>
                  <a:srgbClr val="3C4872"/>
                </a:solidFill>
              </a:rPr>
              <a:t>- Octroie des</a:t>
            </a:r>
            <a:r>
              <a:rPr lang="fr-FR" sz="2400" b="0" i="0" dirty="0">
                <a:solidFill>
                  <a:srgbClr val="3C4872"/>
                </a:solidFill>
                <a:effectLst/>
              </a:rPr>
              <a:t> « secours » </a:t>
            </a:r>
            <a:r>
              <a:rPr lang="fr-FR" sz="2400" dirty="0">
                <a:solidFill>
                  <a:srgbClr val="3C4872"/>
                </a:solidFill>
              </a:rPr>
              <a:t>aux</a:t>
            </a:r>
            <a:r>
              <a:rPr lang="fr-FR" sz="2400" b="0" i="0" dirty="0">
                <a:solidFill>
                  <a:srgbClr val="3C4872"/>
                </a:solidFill>
                <a:effectLst/>
              </a:rPr>
              <a:t> salariés qui font face à certaines difficultés importantes. Ce secours prend la forme d’une subvention ou d’un prêt d’honneur.</a:t>
            </a:r>
            <a:endParaRPr lang="fr-FR" sz="2400" dirty="0">
              <a:solidFill>
                <a:srgbClr val="3C4872"/>
              </a:solidFill>
            </a:endParaRPr>
          </a:p>
          <a:p>
            <a:pPr algn="just"/>
            <a:r>
              <a:rPr lang="fr-FR" sz="2400" dirty="0">
                <a:solidFill>
                  <a:srgbClr val="3C4872"/>
                </a:solidFill>
              </a:rPr>
              <a:t>Les agents ont la possibilité d'adresser directement leur demande ou de s'adresser à l'une des quatre travailleuses sociales référentes du CSE, ce qui permet au CSE d'avoir un meilleur éclairage avant de prendre une décision.</a:t>
            </a:r>
          </a:p>
          <a:p>
            <a:pPr algn="just"/>
            <a:r>
              <a:rPr lang="fr-FR" sz="2400" dirty="0">
                <a:solidFill>
                  <a:srgbClr val="3C4872"/>
                </a:solidFill>
              </a:rPr>
              <a:t>La décision d’octroi, de refus du secours ou d’orientation éventuelle vers un prêt d’honneur est prise à la majorité des élus ayant voix délibérative.</a:t>
            </a:r>
          </a:p>
        </p:txBody>
      </p:sp>
    </p:spTree>
    <p:extLst>
      <p:ext uri="{BB962C8B-B14F-4D97-AF65-F5344CB8AC3E}">
        <p14:creationId xmlns:p14="http://schemas.microsoft.com/office/powerpoint/2010/main" val="1914874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2129246" y="1047187"/>
            <a:ext cx="7933508"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accent6">
                    <a:lumMod val="50000"/>
                  </a:schemeClr>
                </a:solidFill>
              </a:rPr>
              <a:t>UTILISATION DU BUDGET ŒUVRES SOCIALES (ASC) : PRETS &amp; SUBVENTIONS</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5912348" y="2032000"/>
            <a:ext cx="5355771" cy="39118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endParaRPr lang="fr-FR" dirty="0">
              <a:solidFill>
                <a:srgbClr val="00B0F0"/>
              </a:solidFill>
              <a:latin typeface="Calibri" panose="020F0502020204030204" pitchFamily="34" charset="0"/>
            </a:endParaRPr>
          </a:p>
          <a:p>
            <a:r>
              <a:rPr lang="fr-FR" dirty="0">
                <a:solidFill>
                  <a:srgbClr val="00B0F0"/>
                </a:solidFill>
                <a:latin typeface="Calibri"/>
                <a:cs typeface="Calibri"/>
              </a:rPr>
              <a:t>SUBVENTIONS</a:t>
            </a:r>
          </a:p>
          <a:p>
            <a:r>
              <a:rPr lang="fr-FR" dirty="0">
                <a:solidFill>
                  <a:schemeClr val="bg1"/>
                </a:solidFill>
                <a:latin typeface="Calibri"/>
                <a:cs typeface="Calibri"/>
              </a:rPr>
              <a:t>8 subventions ont été accordées pour un montant total arrondi de 6 994,06 € (6 en 2023)</a:t>
            </a:r>
            <a:endParaRPr lang="fr-FR" dirty="0">
              <a:solidFill>
                <a:schemeClr val="bg1"/>
              </a:solidFill>
              <a:latin typeface="Calibri"/>
              <a:ea typeface="Calibri"/>
              <a:cs typeface="Calibri"/>
            </a:endParaRPr>
          </a:p>
          <a:p>
            <a:endParaRPr lang="fr-FR" sz="800" dirty="0">
              <a:solidFill>
                <a:srgbClr val="00B0F0"/>
              </a:solidFill>
              <a:latin typeface="Calibri" panose="020F0502020204030204" pitchFamily="34" charset="0"/>
            </a:endParaRPr>
          </a:p>
          <a:p>
            <a:r>
              <a:rPr lang="fr-FR" dirty="0">
                <a:solidFill>
                  <a:srgbClr val="00B0F0"/>
                </a:solidFill>
                <a:latin typeface="Calibri"/>
                <a:cs typeface="Calibri"/>
              </a:rPr>
              <a:t>PRETS</a:t>
            </a:r>
          </a:p>
          <a:p>
            <a:r>
              <a:rPr lang="fr-FR" dirty="0">
                <a:solidFill>
                  <a:schemeClr val="bg1"/>
                </a:solidFill>
                <a:latin typeface="Calibri"/>
                <a:cs typeface="Calibri"/>
              </a:rPr>
              <a:t> 32 prêts octroyés soit :</a:t>
            </a:r>
            <a:endParaRPr lang="fr-FR" dirty="0">
              <a:solidFill>
                <a:schemeClr val="bg1"/>
              </a:solidFill>
              <a:latin typeface="Calibri"/>
              <a:ea typeface="Calibri"/>
              <a:cs typeface="Calibri"/>
            </a:endParaRPr>
          </a:p>
          <a:p>
            <a:pPr marL="285750" indent="-285750">
              <a:buFontTx/>
              <a:buChar char="-"/>
            </a:pPr>
            <a:r>
              <a:rPr lang="fr-FR" i="1" dirty="0">
                <a:solidFill>
                  <a:schemeClr val="bg1"/>
                </a:solidFill>
                <a:latin typeface="Calibri"/>
                <a:cs typeface="Calibri"/>
              </a:rPr>
              <a:t>15 Prêts amélioration de l’habitat ( 29 019€)</a:t>
            </a:r>
            <a:endParaRPr lang="fr-FR" i="1" dirty="0">
              <a:solidFill>
                <a:schemeClr val="bg1"/>
              </a:solidFill>
              <a:latin typeface="Calibri"/>
              <a:ea typeface="Calibri"/>
              <a:cs typeface="Calibri"/>
            </a:endParaRPr>
          </a:p>
          <a:p>
            <a:pPr marL="285750" indent="-285750">
              <a:buFontTx/>
              <a:buChar char="-"/>
            </a:pPr>
            <a:r>
              <a:rPr lang="fr-FR" i="1" dirty="0">
                <a:solidFill>
                  <a:schemeClr val="bg1"/>
                </a:solidFill>
                <a:latin typeface="Calibri"/>
                <a:cs typeface="Calibri"/>
              </a:rPr>
              <a:t>10 Prêts Equipement (8 102€)</a:t>
            </a:r>
            <a:endParaRPr lang="fr-FR" i="1">
              <a:solidFill>
                <a:schemeClr val="bg1"/>
              </a:solidFill>
              <a:latin typeface="Calibri"/>
              <a:ea typeface="Calibri"/>
              <a:cs typeface="Calibri"/>
            </a:endParaRPr>
          </a:p>
          <a:p>
            <a:pPr marL="285750" indent="-285750">
              <a:buFontTx/>
              <a:buChar char="-"/>
            </a:pPr>
            <a:r>
              <a:rPr lang="fr-FR" i="1" dirty="0">
                <a:solidFill>
                  <a:schemeClr val="bg1"/>
                </a:solidFill>
                <a:latin typeface="Calibri"/>
                <a:cs typeface="Calibri"/>
              </a:rPr>
              <a:t>8 Prêts d’honneur (7 592,55€)</a:t>
            </a:r>
            <a:endParaRPr lang="fr-FR" i="1" dirty="0">
              <a:solidFill>
                <a:schemeClr val="bg1"/>
              </a:solidFill>
              <a:latin typeface="Calibri"/>
              <a:ea typeface="Calibri"/>
              <a:cs typeface="Calibri"/>
            </a:endParaRPr>
          </a:p>
          <a:p>
            <a:r>
              <a:rPr lang="fr-FR" i="1" dirty="0">
                <a:solidFill>
                  <a:schemeClr val="bg1"/>
                </a:solidFill>
                <a:latin typeface="Calibri"/>
                <a:ea typeface="Calibri"/>
                <a:cs typeface="Calibri"/>
              </a:rPr>
              <a:t>Par ailleurs il y a eu également :</a:t>
            </a:r>
          </a:p>
          <a:p>
            <a:pPr marL="285750" indent="-285750">
              <a:buFontTx/>
              <a:buChar char="-"/>
            </a:pPr>
            <a:r>
              <a:rPr lang="fr-FR" i="1" dirty="0">
                <a:solidFill>
                  <a:schemeClr val="bg1"/>
                </a:solidFill>
                <a:latin typeface="Calibri"/>
                <a:cs typeface="Calibri"/>
              </a:rPr>
              <a:t>27 Prêts exceptionnels (financement activité proposée par le CSE : Main Square / Barcelone / Londres / RCL) :  9 491€</a:t>
            </a:r>
            <a:endParaRPr lang="fr-FR" i="1" dirty="0">
              <a:solidFill>
                <a:schemeClr val="bg1"/>
              </a:solidFill>
              <a:latin typeface="Calibri"/>
              <a:ea typeface="Calibri"/>
              <a:cs typeface="Calibri"/>
            </a:endParaRPr>
          </a:p>
          <a:p>
            <a:endParaRPr lang="fr-FR" i="1" dirty="0">
              <a:solidFill>
                <a:schemeClr val="bg1"/>
              </a:solidFill>
              <a:latin typeface="Calibri" panose="020F0502020204030204" pitchFamily="34" charset="0"/>
            </a:endParaRPr>
          </a:p>
        </p:txBody>
      </p:sp>
      <p:sp>
        <p:nvSpPr>
          <p:cNvPr id="3" name="Rectangle : coins arrondis 2">
            <a:extLst>
              <a:ext uri="{FF2B5EF4-FFF2-40B4-BE49-F238E27FC236}">
                <a16:creationId xmlns:a16="http://schemas.microsoft.com/office/drawing/2014/main" id="{65DB598B-0CCB-1D07-27B3-E69548134E2E}"/>
              </a:ext>
            </a:extLst>
          </p:cNvPr>
          <p:cNvSpPr/>
          <p:nvPr/>
        </p:nvSpPr>
        <p:spPr>
          <a:xfrm>
            <a:off x="1024167" y="4322064"/>
            <a:ext cx="4730932" cy="14570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sz="1400" b="1" dirty="0"/>
          </a:p>
          <a:p>
            <a:pPr algn="ctr"/>
            <a:r>
              <a:rPr lang="fr-FR" sz="1400" b="1" dirty="0">
                <a:solidFill>
                  <a:srgbClr val="002060"/>
                </a:solidFill>
              </a:rPr>
              <a:t>LES PRETS CSE</a:t>
            </a:r>
          </a:p>
          <a:p>
            <a:pPr marL="285750" indent="-285750">
              <a:buFontTx/>
              <a:buChar char="-"/>
            </a:pPr>
            <a:r>
              <a:rPr lang="fr-FR" sz="1400" dirty="0"/>
              <a:t>Prêt Equipement (montant maxi : 900 €)</a:t>
            </a:r>
          </a:p>
          <a:p>
            <a:pPr marL="285750" indent="-285750">
              <a:buFontTx/>
              <a:buChar char="-"/>
            </a:pPr>
            <a:r>
              <a:rPr lang="fr-FR" sz="1400" dirty="0"/>
              <a:t>Prêt Amélioration de l’habitat (montant maxi : 2 000 €)</a:t>
            </a:r>
          </a:p>
          <a:p>
            <a:pPr marL="285750" indent="-285750">
              <a:buFontTx/>
              <a:buChar char="-"/>
            </a:pPr>
            <a:endParaRPr lang="fr-FR" sz="1400" dirty="0"/>
          </a:p>
          <a:p>
            <a:pPr algn="ctr"/>
            <a:r>
              <a:rPr lang="fr-FR" sz="1400" i="1" dirty="0"/>
              <a:t>Remboursement par prélèvements sur paie /non cumulables / 1% d’intérêts</a:t>
            </a:r>
          </a:p>
          <a:p>
            <a:pPr algn="ctr"/>
            <a:endParaRPr lang="fr-FR" sz="1400" dirty="0"/>
          </a:p>
        </p:txBody>
      </p:sp>
      <p:sp>
        <p:nvSpPr>
          <p:cNvPr id="5" name="Rectangle : avec coin rogné 4">
            <a:extLst>
              <a:ext uri="{FF2B5EF4-FFF2-40B4-BE49-F238E27FC236}">
                <a16:creationId xmlns:a16="http://schemas.microsoft.com/office/drawing/2014/main" id="{6D3CC301-2E0D-B78C-B59A-0A9C73BCEB5B}"/>
              </a:ext>
            </a:extLst>
          </p:cNvPr>
          <p:cNvSpPr/>
          <p:nvPr/>
        </p:nvSpPr>
        <p:spPr>
          <a:xfrm>
            <a:off x="1132114" y="2351649"/>
            <a:ext cx="4384770" cy="1722051"/>
          </a:xfrm>
          <a:prstGeom prst="snip1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002060"/>
                </a:solidFill>
              </a:rPr>
              <a:t>LES SUBVENTIONS &amp; PRETS D’HONNEUR</a:t>
            </a:r>
          </a:p>
          <a:p>
            <a:pPr algn="ctr"/>
            <a:r>
              <a:rPr lang="fr-FR" sz="1400" dirty="0">
                <a:solidFill>
                  <a:schemeClr val="bg1"/>
                </a:solidFill>
              </a:rPr>
              <a:t>En cas de difficultés financières</a:t>
            </a:r>
          </a:p>
          <a:p>
            <a:pPr algn="ctr"/>
            <a:r>
              <a:rPr lang="fr-FR" sz="1400" dirty="0">
                <a:solidFill>
                  <a:schemeClr val="bg1"/>
                </a:solidFill>
              </a:rPr>
              <a:t>Accordées ou non après consultation des élus (l’anonymat du demandeur étant garanti)</a:t>
            </a:r>
          </a:p>
          <a:p>
            <a:pPr algn="ctr"/>
            <a:r>
              <a:rPr lang="fr-FR" sz="1400" dirty="0">
                <a:solidFill>
                  <a:schemeClr val="bg1"/>
                </a:solidFill>
              </a:rPr>
              <a:t>Montant maxi Subvention : 900 €</a:t>
            </a:r>
          </a:p>
          <a:p>
            <a:pPr algn="ctr"/>
            <a:r>
              <a:rPr lang="fr-FR" sz="1400" dirty="0">
                <a:solidFill>
                  <a:schemeClr val="bg1"/>
                </a:solidFill>
              </a:rPr>
              <a:t>Montant maxi Prêt d’honneur (prêt sans intérêts) : 1200 €</a:t>
            </a:r>
          </a:p>
          <a:p>
            <a:pPr algn="ctr"/>
            <a:endParaRPr lang="fr-FR" dirty="0"/>
          </a:p>
        </p:txBody>
      </p:sp>
    </p:spTree>
    <p:extLst>
      <p:ext uri="{BB962C8B-B14F-4D97-AF65-F5344CB8AC3E}">
        <p14:creationId xmlns:p14="http://schemas.microsoft.com/office/powerpoint/2010/main" val="427048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550565" y="1134576"/>
            <a:ext cx="9395670" cy="5078313"/>
          </a:xfrm>
          <a:prstGeom prst="rect">
            <a:avLst/>
          </a:prstGeom>
          <a:noFill/>
        </p:spPr>
        <p:txBody>
          <a:bodyPr wrap="square" lIns="91440" tIns="45720" rIns="91440" bIns="45720" rtlCol="0" anchor="t">
            <a:spAutoFit/>
          </a:bodyPr>
          <a:lstStyle/>
          <a:p>
            <a:pPr algn="just"/>
            <a:endParaRPr lang="fr-FR" sz="800" dirty="0"/>
          </a:p>
          <a:p>
            <a:pPr algn="ctr"/>
            <a:r>
              <a:rPr lang="fr-FR" sz="2800" b="1" dirty="0">
                <a:ln w="3175" cmpd="sng">
                  <a:noFill/>
                </a:ln>
                <a:solidFill>
                  <a:schemeClr val="accent6">
                    <a:lumMod val="50000"/>
                  </a:schemeClr>
                </a:solidFill>
                <a:latin typeface="+mj-lt"/>
                <a:ea typeface="+mj-ea"/>
                <a:cs typeface="+mj-cs"/>
              </a:rPr>
              <a:t>LE BUREAU DU CSE </a:t>
            </a:r>
          </a:p>
          <a:p>
            <a:pPr marL="342900" indent="-342900" algn="just">
              <a:buFont typeface="Courier New" panose="02070309020205020404" pitchFamily="49" charset="0"/>
              <a:buChar char="o"/>
            </a:pPr>
            <a:endParaRPr lang="fr-FR" sz="2400" dirty="0"/>
          </a:p>
          <a:p>
            <a:pPr marL="342900" indent="-342900" algn="just">
              <a:buFont typeface="Courier New" panose="02070309020205020404" pitchFamily="49" charset="0"/>
              <a:buChar char="o"/>
            </a:pPr>
            <a:r>
              <a:rPr lang="fr-FR" sz="2400" dirty="0"/>
              <a:t>Lors de la réunion d’installation du 16/12/2023, Monsieur Samuel TOMASI a été réélu secrétaire de l’instance, Madame Laetitia GOUJARD-LEDUC a pris le poste de trésorière, Monsieur Mathieu SPRIET celui de secrétaire-adjoint et Monsieur Nicolas PRZYBYLSKI celui de trésorier adjoint.</a:t>
            </a:r>
          </a:p>
          <a:p>
            <a:pPr algn="just"/>
            <a:endParaRPr lang="fr-FR" sz="2400" dirty="0"/>
          </a:p>
          <a:p>
            <a:pPr marL="342900" indent="-342900" algn="just">
              <a:buFont typeface="Courier New" panose="02070309020205020404" pitchFamily="49" charset="0"/>
              <a:buChar char="o"/>
            </a:pPr>
            <a:r>
              <a:rPr lang="fr-FR" sz="2400" dirty="0"/>
              <a:t>Suite à la modification du règlement intérieur du CSE votée à la majorité des élus lors de la réunion plénière du 19 mars 2024, ont été élus lors de la réunion du CSE du 16 avril 2024 :</a:t>
            </a:r>
          </a:p>
          <a:p>
            <a:pPr marL="800100" lvl="1" indent="-342900" algn="just">
              <a:buFont typeface="Wingdings" panose="05000000000000000000" pitchFamily="2" charset="2"/>
              <a:buChar char="Ø"/>
            </a:pPr>
            <a:r>
              <a:rPr lang="fr-FR" sz="2400" dirty="0"/>
              <a:t>Monsieur Cédric DELMAR en tant que 2</a:t>
            </a:r>
            <a:r>
              <a:rPr lang="fr-FR" sz="2400" baseline="30000" dirty="0"/>
              <a:t>ème</a:t>
            </a:r>
            <a:r>
              <a:rPr lang="fr-FR" sz="2400" dirty="0"/>
              <a:t> secrétaire adjoint ;</a:t>
            </a:r>
          </a:p>
          <a:p>
            <a:pPr marL="800100" lvl="1" indent="-342900" algn="just">
              <a:buFont typeface="Wingdings" panose="05000000000000000000" pitchFamily="2" charset="2"/>
              <a:buChar char="Ø"/>
            </a:pPr>
            <a:r>
              <a:rPr lang="fr-FR" sz="2400" dirty="0"/>
              <a:t>Madame Nathalie SAUVAGE en tant que 2</a:t>
            </a:r>
            <a:r>
              <a:rPr lang="fr-FR" sz="2400" baseline="30000" dirty="0"/>
              <a:t>ème</a:t>
            </a:r>
            <a:r>
              <a:rPr lang="fr-FR" sz="2400" dirty="0"/>
              <a:t> trésorière adjointe.</a:t>
            </a:r>
            <a:endParaRPr lang="fr-FR" sz="2400" i="1" dirty="0">
              <a:solidFill>
                <a:schemeClr val="accent4">
                  <a:lumMod val="75000"/>
                </a:schemeClr>
              </a:solidFill>
            </a:endParaRPr>
          </a:p>
        </p:txBody>
      </p:sp>
      <p:sp>
        <p:nvSpPr>
          <p:cNvPr id="3" name="AutoShape 2" descr="Fonctionnement du CSE | CGT THCB">
            <a:extLst>
              <a:ext uri="{FF2B5EF4-FFF2-40B4-BE49-F238E27FC236}">
                <a16:creationId xmlns:a16="http://schemas.microsoft.com/office/drawing/2014/main" id="{3734143B-4941-7B6B-CF75-CDE2AF28F0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7047269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163782" y="878583"/>
            <a:ext cx="9698181" cy="5324535"/>
          </a:xfrm>
          <a:prstGeom prst="rect">
            <a:avLst/>
          </a:prstGeom>
          <a:noFill/>
        </p:spPr>
        <p:txBody>
          <a:bodyPr wrap="square" lIns="91440" tIns="45720" rIns="91440" bIns="45720" rtlCol="0" anchor="t">
            <a:spAutoFit/>
          </a:bodyPr>
          <a:lstStyle/>
          <a:p>
            <a:pPr algn="just"/>
            <a:endParaRPr lang="fr-FR" sz="2800" b="1" dirty="0">
              <a:solidFill>
                <a:schemeClr val="accent5">
                  <a:lumMod val="75000"/>
                </a:schemeClr>
              </a:solidFill>
            </a:endParaRPr>
          </a:p>
          <a:p>
            <a:pPr algn="just"/>
            <a:r>
              <a:rPr lang="fr-FR" sz="2800" b="1" dirty="0">
                <a:solidFill>
                  <a:schemeClr val="accent6">
                    <a:lumMod val="50000"/>
                  </a:schemeClr>
                </a:solidFill>
              </a:rPr>
              <a:t>Plusieurs constats :</a:t>
            </a:r>
            <a:endParaRPr lang="fr-FR" dirty="0">
              <a:solidFill>
                <a:schemeClr val="accent6">
                  <a:lumMod val="50000"/>
                </a:schemeClr>
              </a:solidFill>
            </a:endParaRPr>
          </a:p>
          <a:p>
            <a:pPr algn="just"/>
            <a:endParaRPr lang="fr-FR" sz="2200" i="1" dirty="0"/>
          </a:p>
          <a:p>
            <a:pPr marL="342900" indent="-342900" algn="just">
              <a:buFont typeface="Wingdings" panose="05000000000000000000" pitchFamily="2" charset="2"/>
              <a:buChar char="ü"/>
            </a:pPr>
            <a:r>
              <a:rPr lang="fr-FR" sz="2200" b="1" i="1" dirty="0"/>
              <a:t>Sur 19 demandes d'aides financières :</a:t>
            </a:r>
            <a:endParaRPr lang="fr-FR" b="1" dirty="0"/>
          </a:p>
          <a:p>
            <a:pPr marL="342900" indent="-342900" algn="just">
              <a:buFont typeface="Calibri"/>
              <a:buChar char="-"/>
            </a:pPr>
            <a:r>
              <a:rPr lang="fr-FR" sz="2200" i="1" dirty="0"/>
              <a:t>3 demandes nous sont parvenues via un travailleur social ;</a:t>
            </a:r>
          </a:p>
          <a:p>
            <a:pPr marL="342900" indent="-342900" algn="just">
              <a:buFont typeface="Calibri"/>
              <a:buChar char="-"/>
            </a:pPr>
            <a:r>
              <a:rPr lang="fr-FR" sz="2200" i="1" dirty="0"/>
              <a:t>Il y a eu 1 refus d'octroi d'une subvention sans contre-proposition ;</a:t>
            </a:r>
          </a:p>
          <a:p>
            <a:pPr marL="342900" indent="-342900" algn="just">
              <a:buFont typeface="Calibri"/>
              <a:buChar char="-"/>
            </a:pPr>
            <a:r>
              <a:rPr lang="fr-FR" sz="2200" i="1" dirty="0"/>
              <a:t>Il y a eu 10 refus de subvention avec proposition d'un prêt d'honneur ;</a:t>
            </a:r>
          </a:p>
          <a:p>
            <a:pPr marL="342900" indent="-342900" algn="just">
              <a:buFont typeface="Calibri"/>
              <a:buChar char="-"/>
            </a:pPr>
            <a:r>
              <a:rPr lang="fr-FR" sz="2200" i="1" dirty="0"/>
              <a:t>Sur les 10 propositions de prêt d'honneur, 8 ont été acceptées ; </a:t>
            </a:r>
          </a:p>
          <a:p>
            <a:pPr algn="just"/>
            <a:endParaRPr lang="fr-FR" sz="2200" i="1" dirty="0"/>
          </a:p>
          <a:p>
            <a:pPr marL="342900" indent="-342900" algn="just">
              <a:buFont typeface="Wingdings" panose="05000000000000000000" pitchFamily="2" charset="2"/>
              <a:buChar char="ü"/>
            </a:pPr>
            <a:r>
              <a:rPr lang="fr-FR" sz="2200" b="1" i="1" dirty="0"/>
              <a:t>S'agissant des prêts, en 2024, on constate :</a:t>
            </a:r>
          </a:p>
          <a:p>
            <a:pPr marL="800100" lvl="1" indent="-342900" algn="just">
              <a:buFont typeface="Courier New,monospace" panose="05000000000000000000" pitchFamily="2" charset="2"/>
              <a:buChar char="o"/>
            </a:pPr>
            <a:r>
              <a:rPr lang="fr-FR" sz="2200" i="1" dirty="0"/>
              <a:t>Que le nombre de </a:t>
            </a:r>
            <a:r>
              <a:rPr lang="fr-FR" sz="2200" i="1" dirty="0">
                <a:latin typeface="TW Cen MT"/>
              </a:rPr>
              <a:t>demandes de prêts amélioration de l’habitat reste stable ;</a:t>
            </a:r>
            <a:endParaRPr lang="fr-FR" sz="2200" dirty="0">
              <a:latin typeface="TW Cen MT"/>
            </a:endParaRPr>
          </a:p>
          <a:p>
            <a:pPr marL="800100" lvl="1" indent="-342900" algn="just">
              <a:buFont typeface="Courier New" panose="05000000000000000000" pitchFamily="2" charset="2"/>
              <a:buChar char="o"/>
            </a:pPr>
            <a:r>
              <a:rPr lang="fr-FR" sz="2200" i="1" dirty="0"/>
              <a:t>Une augmentation notable des demandes de prêts équipements (3 en 2023 contre 10 en 2024).</a:t>
            </a:r>
          </a:p>
          <a:p>
            <a:pPr marL="342900" indent="-342900" algn="just">
              <a:buFont typeface="Wingdings" panose="05000000000000000000" pitchFamily="2" charset="2"/>
              <a:buChar char="ü"/>
            </a:pPr>
            <a:endParaRPr lang="fr-FR" sz="2200" i="1" dirty="0"/>
          </a:p>
          <a:p>
            <a:pPr marL="342900" indent="-342900" algn="just">
              <a:buFont typeface="Wingdings" panose="05000000000000000000" pitchFamily="2" charset="2"/>
              <a:buChar char="ü"/>
            </a:pPr>
            <a:endParaRPr lang="fr-FR" sz="2000" i="1" dirty="0"/>
          </a:p>
        </p:txBody>
      </p:sp>
    </p:spTree>
    <p:extLst>
      <p:ext uri="{BB962C8B-B14F-4D97-AF65-F5344CB8AC3E}">
        <p14:creationId xmlns:p14="http://schemas.microsoft.com/office/powerpoint/2010/main" val="32578733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D49F402-6AD0-F043-55C4-7D3DADE61E9B}"/>
              </a:ext>
            </a:extLst>
          </p:cNvPr>
          <p:cNvSpPr txBox="1"/>
          <p:nvPr/>
        </p:nvSpPr>
        <p:spPr>
          <a:xfrm>
            <a:off x="2046514" y="4074664"/>
            <a:ext cx="8194766" cy="1569660"/>
          </a:xfrm>
          <a:prstGeom prst="rect">
            <a:avLst/>
          </a:prstGeom>
          <a:noFill/>
        </p:spPr>
        <p:txBody>
          <a:bodyPr wrap="square" lIns="91440" tIns="45720" rIns="91440" bIns="45720" anchor="t">
            <a:spAutoFit/>
          </a:bodyPr>
          <a:lstStyle/>
          <a:p>
            <a:pPr algn="ctr"/>
            <a:r>
              <a:rPr lang="fr-FR" sz="3200" b="1" dirty="0"/>
              <a:t>DIVERS : BILLETTERIE, BIBLIOTHEQUES, NAISSANCES, COMMANDES GROUPEES...</a:t>
            </a:r>
            <a:endParaRPr lang="en-US" dirty="0"/>
          </a:p>
        </p:txBody>
      </p:sp>
      <p:pic>
        <p:nvPicPr>
          <p:cNvPr id="5" name="Image 4">
            <a:extLst>
              <a:ext uri="{FF2B5EF4-FFF2-40B4-BE49-F238E27FC236}">
                <a16:creationId xmlns:a16="http://schemas.microsoft.com/office/drawing/2014/main" id="{39199C1A-C2A4-F653-8987-4451D70B8445}"/>
              </a:ext>
            </a:extLst>
          </p:cNvPr>
          <p:cNvPicPr>
            <a:picLocks noChangeAspect="1"/>
          </p:cNvPicPr>
          <p:nvPr/>
        </p:nvPicPr>
        <p:blipFill>
          <a:blip r:embed="rId2"/>
          <a:stretch>
            <a:fillRect/>
          </a:stretch>
        </p:blipFill>
        <p:spPr>
          <a:xfrm>
            <a:off x="1209501" y="1957388"/>
            <a:ext cx="3152949" cy="1937354"/>
          </a:xfrm>
          <a:prstGeom prst="rect">
            <a:avLst/>
          </a:prstGeom>
        </p:spPr>
      </p:pic>
      <p:pic>
        <p:nvPicPr>
          <p:cNvPr id="8" name="Image 7">
            <a:extLst>
              <a:ext uri="{FF2B5EF4-FFF2-40B4-BE49-F238E27FC236}">
                <a16:creationId xmlns:a16="http://schemas.microsoft.com/office/drawing/2014/main" id="{895C37B2-FB42-F299-01F7-4403125B4561}"/>
              </a:ext>
            </a:extLst>
          </p:cNvPr>
          <p:cNvPicPr>
            <a:picLocks noChangeAspect="1"/>
          </p:cNvPicPr>
          <p:nvPr/>
        </p:nvPicPr>
        <p:blipFill>
          <a:blip r:embed="rId3"/>
          <a:stretch>
            <a:fillRect/>
          </a:stretch>
        </p:blipFill>
        <p:spPr>
          <a:xfrm>
            <a:off x="4829117" y="692467"/>
            <a:ext cx="2858973" cy="1737223"/>
          </a:xfrm>
          <a:prstGeom prst="rect">
            <a:avLst/>
          </a:prstGeom>
        </p:spPr>
      </p:pic>
      <p:pic>
        <p:nvPicPr>
          <p:cNvPr id="10" name="Image 9">
            <a:extLst>
              <a:ext uri="{FF2B5EF4-FFF2-40B4-BE49-F238E27FC236}">
                <a16:creationId xmlns:a16="http://schemas.microsoft.com/office/drawing/2014/main" id="{DB71B36B-36F0-E2A1-09B3-DFC1290D3B26}"/>
              </a:ext>
            </a:extLst>
          </p:cNvPr>
          <p:cNvPicPr>
            <a:picLocks noChangeAspect="1"/>
          </p:cNvPicPr>
          <p:nvPr/>
        </p:nvPicPr>
        <p:blipFill>
          <a:blip r:embed="rId4"/>
          <a:stretch>
            <a:fillRect/>
          </a:stretch>
        </p:blipFill>
        <p:spPr>
          <a:xfrm>
            <a:off x="3332144" y="5140574"/>
            <a:ext cx="3228975" cy="1614488"/>
          </a:xfrm>
          <a:prstGeom prst="rect">
            <a:avLst/>
          </a:prstGeom>
        </p:spPr>
      </p:pic>
      <p:pic>
        <p:nvPicPr>
          <p:cNvPr id="12" name="Image 11">
            <a:extLst>
              <a:ext uri="{FF2B5EF4-FFF2-40B4-BE49-F238E27FC236}">
                <a16:creationId xmlns:a16="http://schemas.microsoft.com/office/drawing/2014/main" id="{D98C8661-B597-42DB-2166-AEA605E57535}"/>
              </a:ext>
            </a:extLst>
          </p:cNvPr>
          <p:cNvPicPr>
            <a:picLocks noChangeAspect="1"/>
          </p:cNvPicPr>
          <p:nvPr/>
        </p:nvPicPr>
        <p:blipFill>
          <a:blip r:embed="rId5"/>
          <a:stretch>
            <a:fillRect/>
          </a:stretch>
        </p:blipFill>
        <p:spPr>
          <a:xfrm>
            <a:off x="8080601" y="1957388"/>
            <a:ext cx="3781425" cy="1952625"/>
          </a:xfrm>
          <a:prstGeom prst="rect">
            <a:avLst/>
          </a:prstGeom>
        </p:spPr>
      </p:pic>
    </p:spTree>
    <p:extLst>
      <p:ext uri="{BB962C8B-B14F-4D97-AF65-F5344CB8AC3E}">
        <p14:creationId xmlns:p14="http://schemas.microsoft.com/office/powerpoint/2010/main" val="9780401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2751909" y="1150374"/>
            <a:ext cx="6409509"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accent6">
                    <a:lumMod val="50000"/>
                  </a:schemeClr>
                </a:solidFill>
              </a:rPr>
              <a:t>UTILISATION DU BUDGET ŒUVRES SOCIALES (ASC) : DIVERS</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6312127" y="2291054"/>
            <a:ext cx="4684650" cy="369243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endParaRPr lang="fr-FR" dirty="0">
              <a:solidFill>
                <a:srgbClr val="00B0F0"/>
              </a:solidFill>
              <a:latin typeface="Calibri" panose="020F0502020204030204" pitchFamily="34" charset="0"/>
            </a:endParaRPr>
          </a:p>
          <a:p>
            <a:pPr fontAlgn="base"/>
            <a:r>
              <a:rPr lang="fr-FR" dirty="0">
                <a:solidFill>
                  <a:srgbClr val="00B0F0"/>
                </a:solidFill>
                <a:latin typeface="Calibri"/>
                <a:ea typeface="Times New Roman" panose="02020603050405020304" pitchFamily="18" charset="0"/>
                <a:cs typeface="Calibri"/>
              </a:rPr>
              <a:t>BIBLIOTHEQUES :  2 943,62€</a:t>
            </a:r>
            <a:endParaRPr lang="fr-FR" dirty="0">
              <a:latin typeface="Calibri"/>
              <a:ea typeface="Times New Roman" panose="02020603050405020304" pitchFamily="18" charset="0"/>
              <a:cs typeface="Calibri"/>
            </a:endParaRPr>
          </a:p>
          <a:p>
            <a:endParaRPr lang="fr-FR" dirty="0">
              <a:solidFill>
                <a:schemeClr val="bg1"/>
              </a:solidFill>
              <a:latin typeface="Calibri" panose="020F0502020204030204" pitchFamily="34" charset="0"/>
            </a:endParaRPr>
          </a:p>
          <a:p>
            <a:r>
              <a:rPr lang="fr-FR" dirty="0">
                <a:solidFill>
                  <a:srgbClr val="00B0F0"/>
                </a:solidFill>
                <a:latin typeface="Calibri"/>
                <a:cs typeface="Calibri"/>
              </a:rPr>
              <a:t>NATATION – COUT POUR LE CSE : 790,95 €</a:t>
            </a:r>
            <a:endParaRPr lang="fr-FR" dirty="0">
              <a:solidFill>
                <a:srgbClr val="00B0F0"/>
              </a:solidFill>
              <a:latin typeface="Calibri"/>
              <a:ea typeface="Calibri"/>
              <a:cs typeface="Calibri"/>
            </a:endParaRPr>
          </a:p>
          <a:p>
            <a:r>
              <a:rPr lang="fr-FR" i="1" dirty="0">
                <a:solidFill>
                  <a:schemeClr val="bg1"/>
                </a:solidFill>
                <a:latin typeface="Calibri"/>
                <a:cs typeface="Calibri"/>
              </a:rPr>
              <a:t>19 financements ( demandes pour 1 enfant : 13 / demandes pour 2 enfants : 3)</a:t>
            </a:r>
            <a:endParaRPr lang="fr-FR" i="1" dirty="0">
              <a:solidFill>
                <a:schemeClr val="bg1"/>
              </a:solidFill>
              <a:latin typeface="Calibri"/>
              <a:ea typeface="Calibri"/>
              <a:cs typeface="Calibri"/>
            </a:endParaRPr>
          </a:p>
          <a:p>
            <a:endParaRPr lang="fr-FR" dirty="0">
              <a:solidFill>
                <a:srgbClr val="00B0F0"/>
              </a:solidFill>
              <a:latin typeface="Calibri" panose="020F0502020204030204" pitchFamily="34" charset="0"/>
            </a:endParaRPr>
          </a:p>
          <a:p>
            <a:r>
              <a:rPr lang="fr-FR" dirty="0">
                <a:solidFill>
                  <a:srgbClr val="00B0F0"/>
                </a:solidFill>
                <a:latin typeface="Calibri"/>
                <a:cs typeface="Calibri"/>
              </a:rPr>
              <a:t>PROF EXPRESS :  2 860,50€</a:t>
            </a:r>
            <a:endParaRPr lang="fr-FR" dirty="0">
              <a:solidFill>
                <a:srgbClr val="00B0F0"/>
              </a:solidFill>
              <a:latin typeface="Calibri"/>
              <a:ea typeface="Calibri"/>
              <a:cs typeface="Calibri"/>
            </a:endParaRPr>
          </a:p>
          <a:p>
            <a:endParaRPr lang="fr-FR" dirty="0">
              <a:solidFill>
                <a:srgbClr val="00B0F0"/>
              </a:solidFill>
              <a:latin typeface="Calibri" panose="020F0502020204030204" pitchFamily="34" charset="0"/>
            </a:endParaRPr>
          </a:p>
          <a:p>
            <a:r>
              <a:rPr lang="fr-FR" dirty="0">
                <a:solidFill>
                  <a:srgbClr val="00B0F0"/>
                </a:solidFill>
                <a:latin typeface="Calibri"/>
                <a:cs typeface="Calibri"/>
              </a:rPr>
              <a:t>NAISSANCE : 330 € (environ)</a:t>
            </a:r>
            <a:endParaRPr lang="fr-FR" dirty="0">
              <a:solidFill>
                <a:srgbClr val="00B0F0"/>
              </a:solidFill>
              <a:latin typeface="Calibri" panose="020F0502020204030204" pitchFamily="34" charset="0"/>
              <a:cs typeface="Calibri"/>
            </a:endParaRPr>
          </a:p>
          <a:p>
            <a:r>
              <a:rPr lang="fr-FR" i="1" dirty="0">
                <a:solidFill>
                  <a:schemeClr val="bg1"/>
                </a:solidFill>
                <a:latin typeface="Calibri"/>
                <a:cs typeface="Calibri"/>
              </a:rPr>
              <a:t>11 cadeaux ont été remis en 2024 (coût moyen unitaire : 30 €)</a:t>
            </a:r>
            <a:endParaRPr lang="fr-FR" i="1" dirty="0">
              <a:solidFill>
                <a:schemeClr val="bg1"/>
              </a:solidFill>
              <a:latin typeface="Calibri"/>
              <a:ea typeface="Calibri"/>
              <a:cs typeface="Calibri"/>
            </a:endParaRPr>
          </a:p>
          <a:p>
            <a:endParaRPr lang="fr-FR" i="1" dirty="0">
              <a:solidFill>
                <a:schemeClr val="bg1"/>
              </a:solidFill>
              <a:latin typeface="Calibri" panose="020F0502020204030204" pitchFamily="34" charset="0"/>
            </a:endParaRPr>
          </a:p>
        </p:txBody>
      </p:sp>
      <p:sp>
        <p:nvSpPr>
          <p:cNvPr id="2" name="Rectangle : coins arrondis 1">
            <a:extLst>
              <a:ext uri="{FF2B5EF4-FFF2-40B4-BE49-F238E27FC236}">
                <a16:creationId xmlns:a16="http://schemas.microsoft.com/office/drawing/2014/main" id="{8AC451DD-46C5-AE33-62F3-1471900D6BAD}"/>
              </a:ext>
            </a:extLst>
          </p:cNvPr>
          <p:cNvSpPr/>
          <p:nvPr/>
        </p:nvSpPr>
        <p:spPr>
          <a:xfrm>
            <a:off x="1259795" y="2560812"/>
            <a:ext cx="1733006" cy="121133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002060"/>
                </a:solidFill>
              </a:rPr>
              <a:t>PROF EXPRESS : </a:t>
            </a:r>
            <a:r>
              <a:rPr lang="fr-FR" sz="1400" dirty="0">
                <a:solidFill>
                  <a:srgbClr val="002060"/>
                </a:solidFill>
              </a:rPr>
              <a:t>Soutien scolaire en ligne (gratuit)</a:t>
            </a:r>
          </a:p>
        </p:txBody>
      </p:sp>
      <p:sp>
        <p:nvSpPr>
          <p:cNvPr id="3" name="Rectangle : coins arrondis 2">
            <a:extLst>
              <a:ext uri="{FF2B5EF4-FFF2-40B4-BE49-F238E27FC236}">
                <a16:creationId xmlns:a16="http://schemas.microsoft.com/office/drawing/2014/main" id="{65DB598B-0CCB-1D07-27B3-E69548134E2E}"/>
              </a:ext>
            </a:extLst>
          </p:cNvPr>
          <p:cNvSpPr/>
          <p:nvPr/>
        </p:nvSpPr>
        <p:spPr>
          <a:xfrm>
            <a:off x="3397614" y="2522103"/>
            <a:ext cx="1976845" cy="134982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002060"/>
                </a:solidFill>
              </a:rPr>
              <a:t>BIBLIOTHEQUES ARRAS &amp; CALAIS :</a:t>
            </a:r>
            <a:r>
              <a:rPr lang="fr-FR" sz="1400" dirty="0">
                <a:solidFill>
                  <a:srgbClr val="002060"/>
                </a:solidFill>
              </a:rPr>
              <a:t> </a:t>
            </a:r>
            <a:r>
              <a:rPr lang="fr-FR" sz="1400" dirty="0"/>
              <a:t>prêt gratuit de livres</a:t>
            </a:r>
          </a:p>
        </p:txBody>
      </p:sp>
      <p:sp>
        <p:nvSpPr>
          <p:cNvPr id="4" name="Ellipse 3">
            <a:extLst>
              <a:ext uri="{FF2B5EF4-FFF2-40B4-BE49-F238E27FC236}">
                <a16:creationId xmlns:a16="http://schemas.microsoft.com/office/drawing/2014/main" id="{0F9DE453-955A-763A-8277-F3FB26F9C088}"/>
              </a:ext>
            </a:extLst>
          </p:cNvPr>
          <p:cNvSpPr/>
          <p:nvPr/>
        </p:nvSpPr>
        <p:spPr>
          <a:xfrm>
            <a:off x="1018902" y="3935432"/>
            <a:ext cx="2412276" cy="204735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b="1" dirty="0">
                <a:solidFill>
                  <a:srgbClr val="002060"/>
                </a:solidFill>
              </a:rPr>
              <a:t>Participation à l’apprentissage de la natation (adultes / enfants) </a:t>
            </a:r>
            <a:r>
              <a:rPr lang="fr-FR" sz="1400" dirty="0">
                <a:solidFill>
                  <a:srgbClr val="002060"/>
                </a:solidFill>
              </a:rPr>
              <a:t>: </a:t>
            </a:r>
            <a:r>
              <a:rPr lang="fr-FR" sz="1400" dirty="0"/>
              <a:t>prise en charge de la moitié du coût dans la limite de 80€ par personne ouvrant droit</a:t>
            </a:r>
          </a:p>
        </p:txBody>
      </p:sp>
      <p:sp>
        <p:nvSpPr>
          <p:cNvPr id="5" name="Rectangle : avec coin rogné 4">
            <a:extLst>
              <a:ext uri="{FF2B5EF4-FFF2-40B4-BE49-F238E27FC236}">
                <a16:creationId xmlns:a16="http://schemas.microsoft.com/office/drawing/2014/main" id="{6D3CC301-2E0D-B78C-B59A-0A9C73BCEB5B}"/>
              </a:ext>
            </a:extLst>
          </p:cNvPr>
          <p:cNvSpPr/>
          <p:nvPr/>
        </p:nvSpPr>
        <p:spPr>
          <a:xfrm>
            <a:off x="3545975" y="4327771"/>
            <a:ext cx="2625635" cy="1349829"/>
          </a:xfrm>
          <a:prstGeom prst="snip1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002060"/>
                </a:solidFill>
              </a:rPr>
              <a:t>CADEAUX « NAISSANCE » </a:t>
            </a:r>
          </a:p>
          <a:p>
            <a:pPr algn="ctr"/>
            <a:r>
              <a:rPr lang="fr-FR" sz="1400" dirty="0">
                <a:solidFill>
                  <a:srgbClr val="002060"/>
                </a:solidFill>
              </a:rPr>
              <a:t>A l’occasion de la naissance d’un enfant (ou d’une adoption) </a:t>
            </a:r>
          </a:p>
          <a:p>
            <a:pPr algn="ctr"/>
            <a:endParaRPr lang="fr-FR" dirty="0"/>
          </a:p>
        </p:txBody>
      </p:sp>
    </p:spTree>
    <p:extLst>
      <p:ext uri="{BB962C8B-B14F-4D97-AF65-F5344CB8AC3E}">
        <p14:creationId xmlns:p14="http://schemas.microsoft.com/office/powerpoint/2010/main" val="22596299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2257062" y="1070999"/>
            <a:ext cx="7872549"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accent6">
                    <a:lumMod val="50000"/>
                  </a:schemeClr>
                </a:solidFill>
              </a:rPr>
              <a:t>UTILISATION DU BUDGET ŒUVRES SOCIALES (ASC) : LA BILLETTERIE</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4294655" y="3360202"/>
            <a:ext cx="3402276" cy="165513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fr-FR" dirty="0">
              <a:solidFill>
                <a:srgbClr val="00B0F0"/>
              </a:solidFill>
              <a:latin typeface="Calibri" panose="020F0502020204030204" pitchFamily="34" charset="0"/>
            </a:endParaRPr>
          </a:p>
          <a:p>
            <a:endParaRPr lang="fr-FR" dirty="0">
              <a:solidFill>
                <a:schemeClr val="bg1"/>
              </a:solidFill>
              <a:latin typeface="Calibri" panose="020F0502020204030204" pitchFamily="34" charset="0"/>
            </a:endParaRPr>
          </a:p>
          <a:p>
            <a:r>
              <a:rPr lang="fr-FR" dirty="0">
                <a:solidFill>
                  <a:schemeClr val="bg1"/>
                </a:solidFill>
                <a:latin typeface="Calibri" panose="020F0502020204030204" pitchFamily="34" charset="0"/>
              </a:rPr>
              <a:t> 158 AGENTS –  386 places/PASS</a:t>
            </a:r>
          </a:p>
          <a:p>
            <a:endParaRPr lang="fr-FR" sz="400" dirty="0">
              <a:solidFill>
                <a:schemeClr val="bg1"/>
              </a:solidFill>
              <a:latin typeface="Calibri" panose="020F0502020204030204" pitchFamily="34" charset="0"/>
            </a:endParaRPr>
          </a:p>
          <a:p>
            <a:r>
              <a:rPr lang="fr-FR" dirty="0">
                <a:solidFill>
                  <a:schemeClr val="bg1"/>
                </a:solidFill>
                <a:latin typeface="Calibri" panose="020F0502020204030204" pitchFamily="34" charset="0"/>
              </a:rPr>
              <a:t>Coût de la billetterie : 46 187 €</a:t>
            </a:r>
          </a:p>
          <a:p>
            <a:r>
              <a:rPr lang="fr-FR" dirty="0">
                <a:solidFill>
                  <a:schemeClr val="bg1"/>
                </a:solidFill>
                <a:latin typeface="Calibri" panose="020F0502020204030204" pitchFamily="34" charset="0"/>
              </a:rPr>
              <a:t>Participation agents :  36 828 €</a:t>
            </a:r>
          </a:p>
          <a:p>
            <a:endParaRPr lang="fr-FR" dirty="0">
              <a:solidFill>
                <a:schemeClr val="bg1"/>
              </a:solidFill>
              <a:latin typeface="Calibri" panose="020F0502020204030204" pitchFamily="34" charset="0"/>
            </a:endParaRPr>
          </a:p>
          <a:p>
            <a:r>
              <a:rPr lang="fr-FR" dirty="0">
                <a:solidFill>
                  <a:srgbClr val="00B0F0"/>
                </a:solidFill>
                <a:latin typeface="Calibri" panose="020F0502020204030204" pitchFamily="34" charset="0"/>
              </a:rPr>
              <a:t>Coût réel CSE : 9 359 €</a:t>
            </a:r>
          </a:p>
          <a:p>
            <a:endParaRPr lang="fr-FR" dirty="0">
              <a:solidFill>
                <a:srgbClr val="00B0F0"/>
              </a:solidFill>
              <a:latin typeface="Calibri" panose="020F0502020204030204" pitchFamily="34" charset="0"/>
            </a:endParaRPr>
          </a:p>
          <a:p>
            <a:endParaRPr lang="fr-FR" i="1" dirty="0">
              <a:solidFill>
                <a:schemeClr val="bg1"/>
              </a:solidFill>
              <a:latin typeface="Calibri" panose="020F0502020204030204" pitchFamily="34" charset="0"/>
            </a:endParaRPr>
          </a:p>
        </p:txBody>
      </p:sp>
      <p:sp>
        <p:nvSpPr>
          <p:cNvPr id="16" name="ZoneTexte 15">
            <a:extLst>
              <a:ext uri="{FF2B5EF4-FFF2-40B4-BE49-F238E27FC236}">
                <a16:creationId xmlns:a16="http://schemas.microsoft.com/office/drawing/2014/main" id="{BA1B81EB-8624-1C5A-84E3-9D49FEC838D3}"/>
              </a:ext>
            </a:extLst>
          </p:cNvPr>
          <p:cNvSpPr txBox="1"/>
          <p:nvPr/>
        </p:nvSpPr>
        <p:spPr>
          <a:xfrm>
            <a:off x="1419496" y="5456136"/>
            <a:ext cx="9521379" cy="461665"/>
          </a:xfrm>
          <a:prstGeom prst="rect">
            <a:avLst/>
          </a:prstGeom>
          <a:noFill/>
        </p:spPr>
        <p:txBody>
          <a:bodyPr wrap="square" rtlCol="0">
            <a:spAutoFit/>
          </a:bodyPr>
          <a:lstStyle/>
          <a:p>
            <a:pPr algn="ctr"/>
            <a:r>
              <a:rPr lang="fr-FR" sz="2400" b="1" dirty="0">
                <a:solidFill>
                  <a:schemeClr val="accent6">
                    <a:lumMod val="50000"/>
                  </a:schemeClr>
                </a:solidFill>
              </a:rPr>
              <a:t>MAINSQUARE FESTIVAL DU 4 AU 7 JUILLET 2024</a:t>
            </a:r>
          </a:p>
        </p:txBody>
      </p:sp>
      <p:sp>
        <p:nvSpPr>
          <p:cNvPr id="2" name="AutoShape 2" descr="Main Square Festival 2022">
            <a:extLst>
              <a:ext uri="{FF2B5EF4-FFF2-40B4-BE49-F238E27FC236}">
                <a16:creationId xmlns:a16="http://schemas.microsoft.com/office/drawing/2014/main" id="{79070861-D99E-FB51-4F91-CF47651949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Ellipse 8">
            <a:extLst>
              <a:ext uri="{FF2B5EF4-FFF2-40B4-BE49-F238E27FC236}">
                <a16:creationId xmlns:a16="http://schemas.microsoft.com/office/drawing/2014/main" id="{02400966-493B-A9EB-6EAD-B683CF241BC7}"/>
              </a:ext>
            </a:extLst>
          </p:cNvPr>
          <p:cNvSpPr/>
          <p:nvPr/>
        </p:nvSpPr>
        <p:spPr>
          <a:xfrm>
            <a:off x="7696931" y="2317122"/>
            <a:ext cx="3589378" cy="31390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Proposition de billetterie avec participation du CSE pour les agents &amp; ayants droits</a:t>
            </a:r>
          </a:p>
          <a:p>
            <a:r>
              <a:rPr lang="fr-FR" sz="1600" dirty="0"/>
              <a:t>=&gt; Le PASS 4 jours : 170€ (tarif réel 215€)</a:t>
            </a:r>
          </a:p>
          <a:p>
            <a:r>
              <a:rPr lang="fr-FR" sz="1600" dirty="0"/>
              <a:t>=&gt; Le PASS 3 jours : 140€ (tarif réel 175€)</a:t>
            </a:r>
          </a:p>
          <a:p>
            <a:r>
              <a:rPr lang="fr-FR" sz="1600" dirty="0"/>
              <a:t>=&gt; La soirée : 55 € (tarif réel 69 €)</a:t>
            </a:r>
          </a:p>
        </p:txBody>
      </p:sp>
      <p:pic>
        <p:nvPicPr>
          <p:cNvPr id="5" name="Image 4">
            <a:extLst>
              <a:ext uri="{FF2B5EF4-FFF2-40B4-BE49-F238E27FC236}">
                <a16:creationId xmlns:a16="http://schemas.microsoft.com/office/drawing/2014/main" id="{047FD9BD-6BC0-169B-BB50-57F57A10EDA6}"/>
              </a:ext>
            </a:extLst>
          </p:cNvPr>
          <p:cNvPicPr>
            <a:picLocks noChangeAspect="1"/>
          </p:cNvPicPr>
          <p:nvPr/>
        </p:nvPicPr>
        <p:blipFill>
          <a:blip r:embed="rId2"/>
          <a:stretch>
            <a:fillRect/>
          </a:stretch>
        </p:blipFill>
        <p:spPr>
          <a:xfrm>
            <a:off x="204915" y="2168849"/>
            <a:ext cx="3980736" cy="1912484"/>
          </a:xfrm>
          <a:prstGeom prst="rect">
            <a:avLst/>
          </a:prstGeom>
        </p:spPr>
      </p:pic>
    </p:spTree>
    <p:extLst>
      <p:ext uri="{BB962C8B-B14F-4D97-AF65-F5344CB8AC3E}">
        <p14:creationId xmlns:p14="http://schemas.microsoft.com/office/powerpoint/2010/main" val="28087556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2272937" y="1150374"/>
            <a:ext cx="7872549"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accent6">
                    <a:lumMod val="50000"/>
                  </a:schemeClr>
                </a:solidFill>
              </a:rPr>
              <a:t>UTILISATION DU BUDGET ŒUVRES SOCIALES (ASC) : LA BILLETTERIE</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4788353" y="3554286"/>
            <a:ext cx="3317966" cy="151579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fr-FR" dirty="0">
              <a:solidFill>
                <a:srgbClr val="00B0F0"/>
              </a:solidFill>
              <a:latin typeface="Calibri" panose="020F0502020204030204" pitchFamily="34" charset="0"/>
            </a:endParaRPr>
          </a:p>
          <a:p>
            <a:endParaRPr lang="fr-FR" dirty="0">
              <a:solidFill>
                <a:schemeClr val="bg1"/>
              </a:solidFill>
              <a:latin typeface="Calibri" panose="020F0502020204030204" pitchFamily="34" charset="0"/>
            </a:endParaRPr>
          </a:p>
          <a:p>
            <a:r>
              <a:rPr lang="fr-FR" dirty="0">
                <a:solidFill>
                  <a:schemeClr val="bg1"/>
                </a:solidFill>
                <a:latin typeface="Calibri" panose="020F0502020204030204" pitchFamily="34" charset="0"/>
              </a:rPr>
              <a:t> 49 AGENTS –  163 places</a:t>
            </a:r>
          </a:p>
          <a:p>
            <a:endParaRPr lang="fr-FR" sz="800" dirty="0">
              <a:solidFill>
                <a:schemeClr val="bg1"/>
              </a:solidFill>
              <a:latin typeface="Calibri" panose="020F0502020204030204" pitchFamily="34" charset="0"/>
            </a:endParaRPr>
          </a:p>
          <a:p>
            <a:r>
              <a:rPr lang="fr-FR" dirty="0">
                <a:solidFill>
                  <a:schemeClr val="bg1"/>
                </a:solidFill>
                <a:latin typeface="Calibri" panose="020F0502020204030204" pitchFamily="34" charset="0"/>
              </a:rPr>
              <a:t>Coût de la billetterie : 5 884,00€</a:t>
            </a:r>
          </a:p>
          <a:p>
            <a:r>
              <a:rPr lang="fr-FR" dirty="0">
                <a:solidFill>
                  <a:schemeClr val="bg1"/>
                </a:solidFill>
                <a:latin typeface="Calibri" panose="020F0502020204030204" pitchFamily="34" charset="0"/>
              </a:rPr>
              <a:t>Participation agents :  3 791,00€</a:t>
            </a:r>
          </a:p>
          <a:p>
            <a:endParaRPr lang="fr-FR" sz="800" dirty="0">
              <a:solidFill>
                <a:schemeClr val="bg1"/>
              </a:solidFill>
              <a:latin typeface="Calibri" panose="020F0502020204030204" pitchFamily="34" charset="0"/>
            </a:endParaRPr>
          </a:p>
          <a:p>
            <a:r>
              <a:rPr lang="fr-FR" dirty="0">
                <a:solidFill>
                  <a:srgbClr val="00B0F0"/>
                </a:solidFill>
                <a:latin typeface="Calibri" panose="020F0502020204030204" pitchFamily="34" charset="0"/>
              </a:rPr>
              <a:t>Coût réel CSE : 2 093,00 €</a:t>
            </a:r>
          </a:p>
          <a:p>
            <a:endParaRPr lang="fr-FR" dirty="0">
              <a:solidFill>
                <a:srgbClr val="00B0F0"/>
              </a:solidFill>
              <a:latin typeface="Calibri" panose="020F0502020204030204" pitchFamily="34" charset="0"/>
            </a:endParaRPr>
          </a:p>
          <a:p>
            <a:endParaRPr lang="fr-FR" i="1" dirty="0">
              <a:solidFill>
                <a:schemeClr val="bg1"/>
              </a:solidFill>
              <a:latin typeface="Calibri" panose="020F0502020204030204" pitchFamily="34" charset="0"/>
            </a:endParaRPr>
          </a:p>
        </p:txBody>
      </p:sp>
      <p:sp>
        <p:nvSpPr>
          <p:cNvPr id="16" name="ZoneTexte 15">
            <a:extLst>
              <a:ext uri="{FF2B5EF4-FFF2-40B4-BE49-F238E27FC236}">
                <a16:creationId xmlns:a16="http://schemas.microsoft.com/office/drawing/2014/main" id="{BA1B81EB-8624-1C5A-84E3-9D49FEC838D3}"/>
              </a:ext>
            </a:extLst>
          </p:cNvPr>
          <p:cNvSpPr txBox="1"/>
          <p:nvPr/>
        </p:nvSpPr>
        <p:spPr>
          <a:xfrm>
            <a:off x="899894" y="5408511"/>
            <a:ext cx="10040982" cy="461665"/>
          </a:xfrm>
          <a:prstGeom prst="rect">
            <a:avLst/>
          </a:prstGeom>
          <a:noFill/>
        </p:spPr>
        <p:txBody>
          <a:bodyPr wrap="square" rtlCol="0">
            <a:spAutoFit/>
          </a:bodyPr>
          <a:lstStyle/>
          <a:p>
            <a:pPr algn="ctr"/>
            <a:r>
              <a:rPr lang="fr-FR" sz="2400" b="1" dirty="0">
                <a:solidFill>
                  <a:schemeClr val="accent6">
                    <a:lumMod val="50000"/>
                  </a:schemeClr>
                </a:solidFill>
              </a:rPr>
              <a:t>FESTIVAL DE LA COTE D’OPALE DU 9 AU 13 JUILLET 2024</a:t>
            </a:r>
          </a:p>
        </p:txBody>
      </p:sp>
      <p:sp>
        <p:nvSpPr>
          <p:cNvPr id="4" name="Ellipse 3">
            <a:extLst>
              <a:ext uri="{FF2B5EF4-FFF2-40B4-BE49-F238E27FC236}">
                <a16:creationId xmlns:a16="http://schemas.microsoft.com/office/drawing/2014/main" id="{DF8ABEEC-EBFB-5AEA-062C-B2893004BEBD}"/>
              </a:ext>
            </a:extLst>
          </p:cNvPr>
          <p:cNvSpPr/>
          <p:nvPr/>
        </p:nvSpPr>
        <p:spPr>
          <a:xfrm>
            <a:off x="8203746" y="2252244"/>
            <a:ext cx="3288658" cy="20672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Proposition de billetterie avec participation du CSE</a:t>
            </a:r>
          </a:p>
          <a:p>
            <a:pPr algn="ctr"/>
            <a:r>
              <a:rPr lang="fr-FR" sz="1400" dirty="0"/>
              <a:t>Tarif CSE : </a:t>
            </a:r>
          </a:p>
          <a:p>
            <a:pPr algn="ctr"/>
            <a:r>
              <a:rPr lang="fr-FR" sz="1400" dirty="0"/>
              <a:t>25€ adulte / 15€ enfant</a:t>
            </a:r>
          </a:p>
          <a:p>
            <a:pPr algn="ctr"/>
            <a:r>
              <a:rPr lang="fr-FR" sz="1400" dirty="0"/>
              <a:t>Tarif extérieurs (= tarif réel) :</a:t>
            </a:r>
          </a:p>
          <a:p>
            <a:pPr algn="ctr"/>
            <a:r>
              <a:rPr lang="fr-FR" sz="1400" dirty="0"/>
              <a:t>38€ adulte / 28€ enfant</a:t>
            </a:r>
          </a:p>
          <a:p>
            <a:pPr algn="ctr"/>
            <a:endParaRPr lang="fr-FR" dirty="0"/>
          </a:p>
        </p:txBody>
      </p:sp>
      <p:pic>
        <p:nvPicPr>
          <p:cNvPr id="3" name="Image 2">
            <a:extLst>
              <a:ext uri="{FF2B5EF4-FFF2-40B4-BE49-F238E27FC236}">
                <a16:creationId xmlns:a16="http://schemas.microsoft.com/office/drawing/2014/main" id="{6FC88636-EF28-B094-8893-BC43EE39AAD1}"/>
              </a:ext>
            </a:extLst>
          </p:cNvPr>
          <p:cNvPicPr>
            <a:picLocks noChangeAspect="1"/>
          </p:cNvPicPr>
          <p:nvPr/>
        </p:nvPicPr>
        <p:blipFill>
          <a:blip r:embed="rId2"/>
          <a:stretch>
            <a:fillRect/>
          </a:stretch>
        </p:blipFill>
        <p:spPr>
          <a:xfrm>
            <a:off x="699596" y="2287584"/>
            <a:ext cx="3549243" cy="2719550"/>
          </a:xfrm>
          <a:prstGeom prst="rect">
            <a:avLst/>
          </a:prstGeom>
        </p:spPr>
      </p:pic>
    </p:spTree>
    <p:extLst>
      <p:ext uri="{BB962C8B-B14F-4D97-AF65-F5344CB8AC3E}">
        <p14:creationId xmlns:p14="http://schemas.microsoft.com/office/powerpoint/2010/main" val="5977191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2FB2241-2EEE-DAAF-20A8-72169E77B83B}"/>
              </a:ext>
            </a:extLst>
          </p:cNvPr>
          <p:cNvPicPr>
            <a:picLocks noChangeAspect="1"/>
          </p:cNvPicPr>
          <p:nvPr/>
        </p:nvPicPr>
        <p:blipFill>
          <a:blip r:embed="rId2"/>
          <a:stretch>
            <a:fillRect/>
          </a:stretch>
        </p:blipFill>
        <p:spPr>
          <a:xfrm>
            <a:off x="832575" y="2540789"/>
            <a:ext cx="3126378" cy="2260375"/>
          </a:xfrm>
          <a:prstGeom prst="rect">
            <a:avLst/>
          </a:prstGeom>
        </p:spPr>
      </p:pic>
      <p:sp>
        <p:nvSpPr>
          <p:cNvPr id="7" name="Rectangle : coins arrondis 6">
            <a:extLst>
              <a:ext uri="{FF2B5EF4-FFF2-40B4-BE49-F238E27FC236}">
                <a16:creationId xmlns:a16="http://schemas.microsoft.com/office/drawing/2014/main" id="{E6867CE8-112E-C01B-AF4E-3728A3496636}"/>
              </a:ext>
            </a:extLst>
          </p:cNvPr>
          <p:cNvSpPr/>
          <p:nvPr/>
        </p:nvSpPr>
        <p:spPr>
          <a:xfrm>
            <a:off x="2272937" y="1150374"/>
            <a:ext cx="7872549"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accent6">
                    <a:lumMod val="50000"/>
                  </a:schemeClr>
                </a:solidFill>
              </a:rPr>
              <a:t>UTILISATION DU BUDGET ŒUVRES SOCIALES (ASC) : LA BILLETTERIE</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4295239" y="2740003"/>
            <a:ext cx="4018444" cy="240407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endParaRPr lang="fr-FR" dirty="0">
              <a:solidFill>
                <a:srgbClr val="00B0F0"/>
              </a:solidFill>
              <a:latin typeface="Calibri" panose="020F0502020204030204" pitchFamily="34" charset="0"/>
            </a:endParaRPr>
          </a:p>
          <a:p>
            <a:endParaRPr lang="fr-FR" dirty="0">
              <a:solidFill>
                <a:schemeClr val="bg1"/>
              </a:solidFill>
              <a:latin typeface="Calibri" panose="020F0502020204030204" pitchFamily="34" charset="0"/>
            </a:endParaRPr>
          </a:p>
          <a:p>
            <a:r>
              <a:rPr lang="fr-FR" dirty="0">
                <a:solidFill>
                  <a:schemeClr val="bg1"/>
                </a:solidFill>
                <a:latin typeface="Calibri"/>
                <a:cs typeface="Calibri"/>
              </a:rPr>
              <a:t> AGENTS POUR  ABONNEMENTS</a:t>
            </a:r>
          </a:p>
          <a:p>
            <a:endParaRPr lang="fr-FR" dirty="0">
              <a:solidFill>
                <a:schemeClr val="bg1"/>
              </a:solidFill>
              <a:latin typeface="Calibri" panose="020F0502020204030204" pitchFamily="34" charset="0"/>
            </a:endParaRPr>
          </a:p>
          <a:p>
            <a:r>
              <a:rPr lang="fr-FR" dirty="0">
                <a:solidFill>
                  <a:schemeClr val="bg1"/>
                </a:solidFill>
                <a:latin typeface="Calibri" panose="020F0502020204030204" pitchFamily="34" charset="0"/>
              </a:rPr>
              <a:t>30 agents – 61 personnes</a:t>
            </a:r>
          </a:p>
          <a:p>
            <a:r>
              <a:rPr lang="fr-FR" dirty="0">
                <a:solidFill>
                  <a:schemeClr val="bg1"/>
                </a:solidFill>
                <a:latin typeface="Calibri"/>
                <a:cs typeface="Calibri"/>
              </a:rPr>
              <a:t>Coût de la billetterie : 15 000 €</a:t>
            </a:r>
          </a:p>
          <a:p>
            <a:r>
              <a:rPr lang="fr-FR" dirty="0">
                <a:solidFill>
                  <a:schemeClr val="bg1"/>
                </a:solidFill>
                <a:latin typeface="Calibri"/>
                <a:cs typeface="Calibri"/>
              </a:rPr>
              <a:t>Participation agents : 12 675 €</a:t>
            </a:r>
          </a:p>
          <a:p>
            <a:endParaRPr lang="fr-FR" dirty="0">
              <a:solidFill>
                <a:schemeClr val="bg1"/>
              </a:solidFill>
              <a:latin typeface="Calibri" panose="020F0502020204030204" pitchFamily="34" charset="0"/>
            </a:endParaRPr>
          </a:p>
          <a:p>
            <a:r>
              <a:rPr lang="fr-FR" dirty="0">
                <a:solidFill>
                  <a:srgbClr val="00B0F0"/>
                </a:solidFill>
                <a:latin typeface="Calibri"/>
                <a:cs typeface="Calibri"/>
              </a:rPr>
              <a:t>Coût réel CSE : 2 625 €</a:t>
            </a:r>
            <a:endParaRPr lang="fr-FR" dirty="0">
              <a:solidFill>
                <a:srgbClr val="00B0F0"/>
              </a:solidFill>
              <a:latin typeface="Calibri"/>
              <a:ea typeface="Calibri"/>
              <a:cs typeface="Calibri"/>
            </a:endParaRPr>
          </a:p>
          <a:p>
            <a:endParaRPr lang="fr-FR" dirty="0">
              <a:solidFill>
                <a:srgbClr val="00B0F0"/>
              </a:solidFill>
              <a:latin typeface="Calibri" panose="020F0502020204030204" pitchFamily="34" charset="0"/>
            </a:endParaRPr>
          </a:p>
          <a:p>
            <a:endParaRPr lang="fr-FR" i="1" dirty="0">
              <a:solidFill>
                <a:schemeClr val="bg1"/>
              </a:solidFill>
              <a:latin typeface="Calibri" panose="020F0502020204030204" pitchFamily="34" charset="0"/>
            </a:endParaRPr>
          </a:p>
        </p:txBody>
      </p:sp>
      <p:sp>
        <p:nvSpPr>
          <p:cNvPr id="16" name="ZoneTexte 15">
            <a:extLst>
              <a:ext uri="{FF2B5EF4-FFF2-40B4-BE49-F238E27FC236}">
                <a16:creationId xmlns:a16="http://schemas.microsoft.com/office/drawing/2014/main" id="{BA1B81EB-8624-1C5A-84E3-9D49FEC838D3}"/>
              </a:ext>
            </a:extLst>
          </p:cNvPr>
          <p:cNvSpPr txBox="1"/>
          <p:nvPr/>
        </p:nvSpPr>
        <p:spPr>
          <a:xfrm>
            <a:off x="899894" y="5408511"/>
            <a:ext cx="10040982" cy="461665"/>
          </a:xfrm>
          <a:prstGeom prst="rect">
            <a:avLst/>
          </a:prstGeom>
          <a:noFill/>
        </p:spPr>
        <p:txBody>
          <a:bodyPr wrap="square" lIns="91440" tIns="45720" rIns="91440" bIns="45720" rtlCol="0" anchor="t">
            <a:spAutoFit/>
          </a:bodyPr>
          <a:lstStyle/>
          <a:p>
            <a:pPr algn="ctr"/>
            <a:r>
              <a:rPr lang="fr-FR" sz="2400" b="1" dirty="0">
                <a:solidFill>
                  <a:schemeClr val="accent6">
                    <a:lumMod val="50000"/>
                  </a:schemeClr>
                </a:solidFill>
              </a:rPr>
              <a:t>ABONNEMENTS RACING CLUB DE LENS SAISON 2024 - 2025</a:t>
            </a:r>
          </a:p>
        </p:txBody>
      </p:sp>
      <p:sp>
        <p:nvSpPr>
          <p:cNvPr id="2" name="AutoShape 2" descr="Main Square Festival 2022">
            <a:extLst>
              <a:ext uri="{FF2B5EF4-FFF2-40B4-BE49-F238E27FC236}">
                <a16:creationId xmlns:a16="http://schemas.microsoft.com/office/drawing/2014/main" id="{79070861-D99E-FB51-4F91-CF47651949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Ellipse 3">
            <a:extLst>
              <a:ext uri="{FF2B5EF4-FFF2-40B4-BE49-F238E27FC236}">
                <a16:creationId xmlns:a16="http://schemas.microsoft.com/office/drawing/2014/main" id="{904B8FD7-849E-9EA1-344C-AF8B0ADF849F}"/>
              </a:ext>
            </a:extLst>
          </p:cNvPr>
          <p:cNvSpPr/>
          <p:nvPr/>
        </p:nvSpPr>
        <p:spPr>
          <a:xfrm>
            <a:off x="8548006" y="2191007"/>
            <a:ext cx="2677342" cy="14799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Participation du CSE aux abonnements RCL :</a:t>
            </a:r>
          </a:p>
          <a:p>
            <a:pPr algn="ctr"/>
            <a:r>
              <a:rPr lang="fr-FR" sz="1400" dirty="0"/>
              <a:t>Agent : 60€</a:t>
            </a:r>
          </a:p>
          <a:p>
            <a:pPr algn="ctr"/>
            <a:r>
              <a:rPr lang="fr-FR" sz="1400" dirty="0"/>
              <a:t>Conjoint : 30€</a:t>
            </a:r>
          </a:p>
          <a:p>
            <a:pPr algn="ctr"/>
            <a:r>
              <a:rPr lang="fr-FR" sz="1400" dirty="0"/>
              <a:t>Enfant : 15€</a:t>
            </a:r>
          </a:p>
        </p:txBody>
      </p:sp>
    </p:spTree>
    <p:extLst>
      <p:ext uri="{BB962C8B-B14F-4D97-AF65-F5344CB8AC3E}">
        <p14:creationId xmlns:p14="http://schemas.microsoft.com/office/powerpoint/2010/main" val="16928644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2FB2241-2EEE-DAAF-20A8-72169E77B83B}"/>
              </a:ext>
            </a:extLst>
          </p:cNvPr>
          <p:cNvPicPr>
            <a:picLocks noChangeAspect="1"/>
          </p:cNvPicPr>
          <p:nvPr/>
        </p:nvPicPr>
        <p:blipFill>
          <a:blip r:embed="rId2"/>
          <a:stretch>
            <a:fillRect/>
          </a:stretch>
        </p:blipFill>
        <p:spPr>
          <a:xfrm>
            <a:off x="832575" y="2540789"/>
            <a:ext cx="3126378" cy="2260375"/>
          </a:xfrm>
          <a:prstGeom prst="rect">
            <a:avLst/>
          </a:prstGeom>
        </p:spPr>
      </p:pic>
      <p:sp>
        <p:nvSpPr>
          <p:cNvPr id="7" name="Rectangle : coins arrondis 6">
            <a:extLst>
              <a:ext uri="{FF2B5EF4-FFF2-40B4-BE49-F238E27FC236}">
                <a16:creationId xmlns:a16="http://schemas.microsoft.com/office/drawing/2014/main" id="{E6867CE8-112E-C01B-AF4E-3728A3496636}"/>
              </a:ext>
            </a:extLst>
          </p:cNvPr>
          <p:cNvSpPr/>
          <p:nvPr/>
        </p:nvSpPr>
        <p:spPr>
          <a:xfrm>
            <a:off x="2272937" y="1150374"/>
            <a:ext cx="7872549"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accent6">
                    <a:lumMod val="50000"/>
                  </a:schemeClr>
                </a:solidFill>
              </a:rPr>
              <a:t>UTILISATION DU BUDGET ŒUVRES SOCIALES (ASC) : LA BILLETTERIE</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4141025" y="2740003"/>
            <a:ext cx="5243085" cy="240407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endParaRPr lang="fr-FR" dirty="0">
              <a:solidFill>
                <a:srgbClr val="00B0F0"/>
              </a:solidFill>
              <a:latin typeface="Calibri" panose="020F0502020204030204" pitchFamily="34" charset="0"/>
            </a:endParaRPr>
          </a:p>
          <a:p>
            <a:endParaRPr lang="fr-FR" dirty="0">
              <a:solidFill>
                <a:schemeClr val="bg1"/>
              </a:solidFill>
              <a:latin typeface="Calibri" panose="020F0502020204030204" pitchFamily="34" charset="0"/>
            </a:endParaRPr>
          </a:p>
          <a:p>
            <a:r>
              <a:rPr lang="fr-FR" dirty="0">
                <a:solidFill>
                  <a:schemeClr val="bg1"/>
                </a:solidFill>
                <a:latin typeface="Calibri"/>
                <a:cs typeface="Calibri"/>
              </a:rPr>
              <a:t> Propositions de places pour les matchs de ligue 1 :  </a:t>
            </a:r>
            <a:endParaRPr lang="fr-FR" dirty="0">
              <a:solidFill>
                <a:schemeClr val="bg1"/>
              </a:solidFill>
              <a:latin typeface="Calibri" panose="020F0502020204030204" pitchFamily="34" charset="0"/>
              <a:cs typeface="Calibri"/>
            </a:endParaRPr>
          </a:p>
          <a:p>
            <a:endParaRPr lang="fr-FR" dirty="0">
              <a:solidFill>
                <a:schemeClr val="bg1"/>
              </a:solidFill>
              <a:latin typeface="Calibri"/>
              <a:cs typeface="Calibri"/>
            </a:endParaRPr>
          </a:p>
          <a:p>
            <a:pPr marL="285750" indent="-285750">
              <a:buFont typeface="Calibri"/>
              <a:buChar char="-"/>
            </a:pPr>
            <a:r>
              <a:rPr lang="fr-FR" dirty="0">
                <a:solidFill>
                  <a:schemeClr val="bg1"/>
                </a:solidFill>
                <a:latin typeface="Calibri"/>
                <a:cs typeface="Calibri"/>
              </a:rPr>
              <a:t>LENS / MONTPELLIER le 19 mai 2024 (60)</a:t>
            </a:r>
            <a:endParaRPr lang="fr-FR" dirty="0">
              <a:solidFill>
                <a:schemeClr val="bg1"/>
              </a:solidFill>
              <a:latin typeface="Calibri" panose="020F0502020204030204" pitchFamily="34" charset="0"/>
              <a:cs typeface="Calibri"/>
            </a:endParaRPr>
          </a:p>
          <a:p>
            <a:pPr marL="285750" indent="-285750">
              <a:buFont typeface="Calibri"/>
              <a:buChar char="-"/>
            </a:pPr>
            <a:r>
              <a:rPr lang="fr-FR" dirty="0">
                <a:solidFill>
                  <a:schemeClr val="bg1"/>
                </a:solidFill>
                <a:latin typeface="Calibri"/>
                <a:cs typeface="Calibri"/>
              </a:rPr>
              <a:t>LENS / LYON le 15 septembre 2024 (51)</a:t>
            </a:r>
          </a:p>
          <a:p>
            <a:pPr marL="285750" indent="-285750">
              <a:buFont typeface="Calibri"/>
              <a:buChar char="-"/>
            </a:pPr>
            <a:r>
              <a:rPr lang="fr-FR" dirty="0">
                <a:solidFill>
                  <a:schemeClr val="bg1"/>
                </a:solidFill>
                <a:latin typeface="Calibri"/>
                <a:cs typeface="Calibri"/>
              </a:rPr>
              <a:t>LENS / NICE le 28 septembre 2024 (35)</a:t>
            </a:r>
          </a:p>
          <a:p>
            <a:pPr marL="285750" indent="-285750">
              <a:buFont typeface="Calibri"/>
              <a:buChar char="-"/>
            </a:pPr>
            <a:endParaRPr lang="fr-FR" dirty="0">
              <a:solidFill>
                <a:schemeClr val="bg1"/>
              </a:solidFill>
              <a:latin typeface="Calibri"/>
              <a:cs typeface="Calibri"/>
            </a:endParaRPr>
          </a:p>
          <a:p>
            <a:r>
              <a:rPr lang="fr-FR" dirty="0">
                <a:solidFill>
                  <a:schemeClr val="bg1"/>
                </a:solidFill>
                <a:latin typeface="Calibri"/>
                <a:cs typeface="Calibri"/>
              </a:rPr>
              <a:t>53 agents – 146 personnes</a:t>
            </a:r>
          </a:p>
          <a:p>
            <a:endParaRPr lang="fr-FR" dirty="0">
              <a:solidFill>
                <a:schemeClr val="bg1"/>
              </a:solidFill>
              <a:latin typeface="Calibri"/>
              <a:cs typeface="Calibri"/>
            </a:endParaRPr>
          </a:p>
        </p:txBody>
      </p:sp>
      <p:sp>
        <p:nvSpPr>
          <p:cNvPr id="16" name="ZoneTexte 15">
            <a:extLst>
              <a:ext uri="{FF2B5EF4-FFF2-40B4-BE49-F238E27FC236}">
                <a16:creationId xmlns:a16="http://schemas.microsoft.com/office/drawing/2014/main" id="{BA1B81EB-8624-1C5A-84E3-9D49FEC838D3}"/>
              </a:ext>
            </a:extLst>
          </p:cNvPr>
          <p:cNvSpPr txBox="1"/>
          <p:nvPr/>
        </p:nvSpPr>
        <p:spPr>
          <a:xfrm>
            <a:off x="899894" y="5408511"/>
            <a:ext cx="10040982" cy="461665"/>
          </a:xfrm>
          <a:prstGeom prst="rect">
            <a:avLst/>
          </a:prstGeom>
          <a:noFill/>
        </p:spPr>
        <p:txBody>
          <a:bodyPr wrap="square" lIns="91440" tIns="45720" rIns="91440" bIns="45720" rtlCol="0" anchor="t">
            <a:spAutoFit/>
          </a:bodyPr>
          <a:lstStyle/>
          <a:p>
            <a:pPr algn="ctr"/>
            <a:r>
              <a:rPr lang="fr-FR" sz="2400" b="1" dirty="0">
                <a:solidFill>
                  <a:schemeClr val="accent6">
                    <a:lumMod val="50000"/>
                  </a:schemeClr>
                </a:solidFill>
              </a:rPr>
              <a:t>PLACES RCL HORS ABONNEMENTS </a:t>
            </a:r>
            <a:endParaRPr lang="fr-FR" dirty="0">
              <a:solidFill>
                <a:schemeClr val="accent6">
                  <a:lumMod val="50000"/>
                </a:schemeClr>
              </a:solidFill>
            </a:endParaRPr>
          </a:p>
        </p:txBody>
      </p:sp>
      <p:sp>
        <p:nvSpPr>
          <p:cNvPr id="2" name="AutoShape 2" descr="Main Square Festival 2022">
            <a:extLst>
              <a:ext uri="{FF2B5EF4-FFF2-40B4-BE49-F238E27FC236}">
                <a16:creationId xmlns:a16="http://schemas.microsoft.com/office/drawing/2014/main" id="{79070861-D99E-FB51-4F91-CF47651949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Ellipse 3">
            <a:extLst>
              <a:ext uri="{FF2B5EF4-FFF2-40B4-BE49-F238E27FC236}">
                <a16:creationId xmlns:a16="http://schemas.microsoft.com/office/drawing/2014/main" id="{904B8FD7-849E-9EA1-344C-AF8B0ADF849F}"/>
              </a:ext>
            </a:extLst>
          </p:cNvPr>
          <p:cNvSpPr/>
          <p:nvPr/>
        </p:nvSpPr>
        <p:spPr>
          <a:xfrm>
            <a:off x="9573077" y="2191007"/>
            <a:ext cx="1652271" cy="14799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dirty="0"/>
              <a:t>Pas de participation du CSE</a:t>
            </a:r>
            <a:endParaRPr lang="fr-FR" dirty="0"/>
          </a:p>
        </p:txBody>
      </p:sp>
    </p:spTree>
    <p:extLst>
      <p:ext uri="{BB962C8B-B14F-4D97-AF65-F5344CB8AC3E}">
        <p14:creationId xmlns:p14="http://schemas.microsoft.com/office/powerpoint/2010/main" val="699755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1711235" y="1150374"/>
            <a:ext cx="8834846"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accent6">
                    <a:lumMod val="50000"/>
                  </a:schemeClr>
                </a:solidFill>
              </a:rPr>
              <a:t>UTILISATION DU BUDGET ŒUVRES SOCIALES (ASC) : LA BILLETTERIE en « Gestion directe CSE »</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546001" y="2142798"/>
            <a:ext cx="6183086" cy="366920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endParaRPr lang="fr-FR" dirty="0">
              <a:solidFill>
                <a:srgbClr val="00B0F0"/>
              </a:solidFill>
              <a:latin typeface="Calibri" panose="020F0502020204030204" pitchFamily="34" charset="0"/>
            </a:endParaRPr>
          </a:p>
          <a:p>
            <a:endParaRPr lang="fr-FR" dirty="0">
              <a:solidFill>
                <a:schemeClr val="bg1"/>
              </a:solidFill>
              <a:latin typeface="Calibri" panose="020F0502020204030204" pitchFamily="34" charset="0"/>
            </a:endParaRPr>
          </a:p>
          <a:p>
            <a:endParaRPr lang="fr-FR" sz="800" dirty="0">
              <a:solidFill>
                <a:schemeClr val="bg1"/>
              </a:solidFill>
              <a:latin typeface="Calibri" panose="020F0502020204030204" pitchFamily="34" charset="0"/>
            </a:endParaRPr>
          </a:p>
          <a:p>
            <a:endParaRPr lang="fr-FR" dirty="0">
              <a:solidFill>
                <a:srgbClr val="00B0F0"/>
              </a:solidFill>
              <a:latin typeface="Calibri" panose="020F0502020204030204" pitchFamily="34" charset="0"/>
            </a:endParaRPr>
          </a:p>
          <a:p>
            <a:endParaRPr lang="fr-FR" b="1" dirty="0">
              <a:solidFill>
                <a:srgbClr val="00B0F0"/>
              </a:solidFill>
              <a:latin typeface="Calibri" panose="020F0502020204030204" pitchFamily="34" charset="0"/>
            </a:endParaRPr>
          </a:p>
          <a:p>
            <a:r>
              <a:rPr lang="fr-FR" b="1" dirty="0">
                <a:solidFill>
                  <a:schemeClr val="bg1"/>
                </a:solidFill>
                <a:latin typeface="Calibri" panose="020F0502020204030204" pitchFamily="34" charset="0"/>
              </a:rPr>
              <a:t>ELEPHANT BLEU</a:t>
            </a:r>
          </a:p>
          <a:p>
            <a:r>
              <a:rPr lang="fr-FR" dirty="0">
                <a:solidFill>
                  <a:schemeClr val="accent1">
                    <a:lumMod val="40000"/>
                    <a:lumOff val="60000"/>
                  </a:schemeClr>
                </a:solidFill>
                <a:latin typeface="Calibri"/>
                <a:ea typeface="Calibri"/>
                <a:cs typeface="Calibri"/>
              </a:rPr>
              <a:t>cartes de lavage : 2 cartes vendues</a:t>
            </a:r>
          </a:p>
          <a:p>
            <a:r>
              <a:rPr lang="fr-FR" dirty="0">
                <a:solidFill>
                  <a:schemeClr val="accent1">
                    <a:lumMod val="40000"/>
                    <a:lumOff val="60000"/>
                  </a:schemeClr>
                </a:solidFill>
                <a:latin typeface="Calibri"/>
                <a:ea typeface="Calibri"/>
                <a:cs typeface="Calibri"/>
              </a:rPr>
              <a:t>Jetons : 779 vendus sur l'année (1 000 achetés en 2024)</a:t>
            </a:r>
            <a:endParaRPr lang="fr-FR" dirty="0">
              <a:solidFill>
                <a:schemeClr val="accent1">
                  <a:lumMod val="40000"/>
                  <a:lumOff val="60000"/>
                </a:schemeClr>
              </a:solidFill>
              <a:latin typeface="Calibri" panose="020F0502020204030204" pitchFamily="34" charset="0"/>
              <a:ea typeface="Calibri"/>
              <a:cs typeface="Calibri"/>
            </a:endParaRPr>
          </a:p>
          <a:p>
            <a:endParaRPr lang="fr-FR" sz="900" dirty="0">
              <a:solidFill>
                <a:schemeClr val="bg1"/>
              </a:solidFill>
              <a:latin typeface="Calibri" panose="020F0502020204030204" pitchFamily="34" charset="0"/>
            </a:endParaRPr>
          </a:p>
          <a:p>
            <a:r>
              <a:rPr lang="fr-FR" b="1" dirty="0">
                <a:solidFill>
                  <a:schemeClr val="bg1"/>
                </a:solidFill>
                <a:latin typeface="Calibri" panose="020F0502020204030204" pitchFamily="34" charset="0"/>
              </a:rPr>
              <a:t>QUAI 121 (bowling / laser Game – Cité de l’Europe à CALAIS)</a:t>
            </a:r>
          </a:p>
          <a:p>
            <a:r>
              <a:rPr lang="fr-FR" dirty="0">
                <a:solidFill>
                  <a:schemeClr val="accent1">
                    <a:lumMod val="40000"/>
                    <a:lumOff val="60000"/>
                  </a:schemeClr>
                </a:solidFill>
                <a:latin typeface="Calibri"/>
                <a:ea typeface="Calibri"/>
                <a:cs typeface="Calibri"/>
              </a:rPr>
              <a:t>353 tickets vendus sur l'année (600 achetés en 2024)</a:t>
            </a:r>
            <a:endParaRPr lang="fr-FR" dirty="0">
              <a:solidFill>
                <a:schemeClr val="accent1">
                  <a:lumMod val="40000"/>
                  <a:lumOff val="60000"/>
                </a:schemeClr>
              </a:solidFill>
              <a:latin typeface="Calibri" panose="020F0502020204030204" pitchFamily="34" charset="0"/>
              <a:ea typeface="Calibri"/>
              <a:cs typeface="Calibri"/>
            </a:endParaRPr>
          </a:p>
          <a:p>
            <a:endParaRPr lang="fr-FR" dirty="0">
              <a:solidFill>
                <a:schemeClr val="bg1"/>
              </a:solidFill>
              <a:latin typeface="Calibri" panose="020F0502020204030204" pitchFamily="34" charset="0"/>
            </a:endParaRPr>
          </a:p>
          <a:p>
            <a:r>
              <a:rPr lang="fr-FR" b="1" dirty="0">
                <a:solidFill>
                  <a:srgbClr val="FF0000"/>
                </a:solidFill>
                <a:latin typeface="Calibri" panose="020F0502020204030204" pitchFamily="34" charset="0"/>
              </a:rPr>
              <a:t>NOUVEAUTE 2024 : </a:t>
            </a:r>
            <a:r>
              <a:rPr lang="fr-FR" b="1" dirty="0">
                <a:solidFill>
                  <a:schemeClr val="bg1"/>
                </a:solidFill>
                <a:latin typeface="Calibri" panose="020F0502020204030204" pitchFamily="34" charset="0"/>
              </a:rPr>
              <a:t>COSMIC PARK (Parc de jeux pour enfants - ZA du Chemin vert à Calais)</a:t>
            </a:r>
          </a:p>
          <a:p>
            <a:r>
              <a:rPr lang="fr-FR" dirty="0">
                <a:solidFill>
                  <a:schemeClr val="accent1">
                    <a:lumMod val="40000"/>
                    <a:lumOff val="60000"/>
                  </a:schemeClr>
                </a:solidFill>
                <a:latin typeface="Calibri"/>
                <a:ea typeface="Calibri"/>
                <a:cs typeface="Calibri"/>
              </a:rPr>
              <a:t>125 tickets vendus sur l'année</a:t>
            </a:r>
            <a:endParaRPr lang="fr-FR" dirty="0">
              <a:solidFill>
                <a:schemeClr val="accent1">
                  <a:lumMod val="40000"/>
                  <a:lumOff val="60000"/>
                </a:schemeClr>
              </a:solidFill>
              <a:latin typeface="Calibri" panose="020F0502020204030204" pitchFamily="34" charset="0"/>
              <a:ea typeface="Calibri"/>
              <a:cs typeface="Calibri"/>
            </a:endParaRPr>
          </a:p>
          <a:p>
            <a:r>
              <a:rPr lang="fr-FR" dirty="0">
                <a:solidFill>
                  <a:schemeClr val="accent1">
                    <a:lumMod val="40000"/>
                    <a:lumOff val="60000"/>
                  </a:schemeClr>
                </a:solidFill>
                <a:latin typeface="Calibri"/>
                <a:ea typeface="Calibri"/>
                <a:cs typeface="Calibri"/>
              </a:rPr>
              <a:t> (210 achetés en 2024)</a:t>
            </a:r>
            <a:endParaRPr lang="fr-FR" dirty="0">
              <a:solidFill>
                <a:schemeClr val="accent1">
                  <a:lumMod val="40000"/>
                  <a:lumOff val="60000"/>
                </a:schemeClr>
              </a:solidFill>
              <a:latin typeface="Calibri" panose="020F0502020204030204" pitchFamily="34" charset="0"/>
              <a:ea typeface="Calibri"/>
              <a:cs typeface="Calibri"/>
            </a:endParaRPr>
          </a:p>
          <a:p>
            <a:endParaRPr lang="fr-FR" dirty="0">
              <a:solidFill>
                <a:srgbClr val="FFFFFF"/>
              </a:solidFill>
              <a:latin typeface="Calibri" panose="020F0502020204030204" pitchFamily="34" charset="0"/>
              <a:ea typeface="Calibri" panose="020F0502020204030204" pitchFamily="34" charset="0"/>
              <a:cs typeface="Calibri" panose="020F0502020204030204" pitchFamily="34" charset="0"/>
            </a:endParaRPr>
          </a:p>
          <a:p>
            <a:endParaRPr lang="fr-FR" dirty="0">
              <a:solidFill>
                <a:schemeClr val="bg1"/>
              </a:solidFill>
              <a:latin typeface="Calibri" panose="020F0502020204030204" pitchFamily="34" charset="0"/>
            </a:endParaRPr>
          </a:p>
          <a:p>
            <a:endParaRPr lang="fr-FR" dirty="0">
              <a:solidFill>
                <a:schemeClr val="bg1"/>
              </a:solidFill>
              <a:latin typeface="Calibri" panose="020F0502020204030204" pitchFamily="34" charset="0"/>
            </a:endParaRPr>
          </a:p>
          <a:p>
            <a:r>
              <a:rPr lang="fr-FR" dirty="0">
                <a:solidFill>
                  <a:schemeClr val="bg1"/>
                </a:solidFill>
                <a:latin typeface="Calibri" panose="020F0502020204030204" pitchFamily="34" charset="0"/>
              </a:rPr>
              <a:t> </a:t>
            </a:r>
          </a:p>
        </p:txBody>
      </p:sp>
      <p:sp>
        <p:nvSpPr>
          <p:cNvPr id="16" name="ZoneTexte 15">
            <a:extLst>
              <a:ext uri="{FF2B5EF4-FFF2-40B4-BE49-F238E27FC236}">
                <a16:creationId xmlns:a16="http://schemas.microsoft.com/office/drawing/2014/main" id="{BA1B81EB-8624-1C5A-84E3-9D49FEC838D3}"/>
              </a:ext>
            </a:extLst>
          </p:cNvPr>
          <p:cNvSpPr txBox="1"/>
          <p:nvPr/>
        </p:nvSpPr>
        <p:spPr>
          <a:xfrm>
            <a:off x="1476605" y="5936050"/>
            <a:ext cx="8151223" cy="461665"/>
          </a:xfrm>
          <a:prstGeom prst="rect">
            <a:avLst/>
          </a:prstGeom>
          <a:noFill/>
        </p:spPr>
        <p:txBody>
          <a:bodyPr wrap="square" rtlCol="0">
            <a:spAutoFit/>
          </a:bodyPr>
          <a:lstStyle/>
          <a:p>
            <a:pPr algn="ctr"/>
            <a:r>
              <a:rPr lang="fr-FR" sz="2400" b="1" dirty="0">
                <a:solidFill>
                  <a:schemeClr val="accent6">
                    <a:lumMod val="50000"/>
                  </a:schemeClr>
                </a:solidFill>
              </a:rPr>
              <a:t>ELEPHANT BLEU / COSMIC PARK CALAIS / QUAI 121 CALAIS</a:t>
            </a:r>
          </a:p>
        </p:txBody>
      </p:sp>
      <p:sp>
        <p:nvSpPr>
          <p:cNvPr id="4" name="Ellipse 3">
            <a:extLst>
              <a:ext uri="{FF2B5EF4-FFF2-40B4-BE49-F238E27FC236}">
                <a16:creationId xmlns:a16="http://schemas.microsoft.com/office/drawing/2014/main" id="{DF8ABEEC-EBFB-5AEA-062C-B2893004BEBD}"/>
              </a:ext>
            </a:extLst>
          </p:cNvPr>
          <p:cNvSpPr/>
          <p:nvPr/>
        </p:nvSpPr>
        <p:spPr>
          <a:xfrm>
            <a:off x="7286436" y="2146677"/>
            <a:ext cx="2901859" cy="2476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Proposition de billetterie à des tarifs négociés </a:t>
            </a:r>
            <a:r>
              <a:rPr lang="fr-FR" b="1"/>
              <a:t>sans participation du CSE</a:t>
            </a:r>
            <a:r>
              <a:rPr lang="fr-FR"/>
              <a:t> : offre disponible lors des permanences CSE</a:t>
            </a:r>
          </a:p>
        </p:txBody>
      </p:sp>
      <p:sp>
        <p:nvSpPr>
          <p:cNvPr id="2" name="Bulle narrative : rectangle 1">
            <a:extLst>
              <a:ext uri="{FF2B5EF4-FFF2-40B4-BE49-F238E27FC236}">
                <a16:creationId xmlns:a16="http://schemas.microsoft.com/office/drawing/2014/main" id="{9241913D-3349-43BF-AEE3-1A0E40502BE5}"/>
              </a:ext>
            </a:extLst>
          </p:cNvPr>
          <p:cNvSpPr/>
          <p:nvPr/>
        </p:nvSpPr>
        <p:spPr>
          <a:xfrm>
            <a:off x="9633527" y="4519882"/>
            <a:ext cx="1646116" cy="991934"/>
          </a:xfrm>
          <a:prstGeom prst="wedgeRect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t>Aucun coût pour le CSE</a:t>
            </a:r>
            <a:endParaRPr lang="fr-FR" dirty="0"/>
          </a:p>
        </p:txBody>
      </p:sp>
      <p:pic>
        <p:nvPicPr>
          <p:cNvPr id="5" name="Image 4">
            <a:extLst>
              <a:ext uri="{FF2B5EF4-FFF2-40B4-BE49-F238E27FC236}">
                <a16:creationId xmlns:a16="http://schemas.microsoft.com/office/drawing/2014/main" id="{D561E5F8-A914-B664-5FD4-8D4B1AB4D67E}"/>
              </a:ext>
            </a:extLst>
          </p:cNvPr>
          <p:cNvPicPr>
            <a:picLocks noChangeAspect="1"/>
          </p:cNvPicPr>
          <p:nvPr/>
        </p:nvPicPr>
        <p:blipFill>
          <a:blip r:embed="rId2"/>
          <a:stretch>
            <a:fillRect/>
          </a:stretch>
        </p:blipFill>
        <p:spPr>
          <a:xfrm>
            <a:off x="4764796" y="5008344"/>
            <a:ext cx="1371173" cy="679179"/>
          </a:xfrm>
          <a:prstGeom prst="rect">
            <a:avLst/>
          </a:prstGeom>
        </p:spPr>
      </p:pic>
    </p:spTree>
    <p:extLst>
      <p:ext uri="{BB962C8B-B14F-4D97-AF65-F5344CB8AC3E}">
        <p14:creationId xmlns:p14="http://schemas.microsoft.com/office/powerpoint/2010/main" val="36759210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1166949" y="1150374"/>
            <a:ext cx="9858102"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6">
                    <a:lumMod val="50000"/>
                  </a:schemeClr>
                </a:solidFill>
              </a:rPr>
              <a:t>LES ŒUVRES SOCIALES : LE COMMANDES GROUPEES POUR PAQUES 2024</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1750424" y="2427020"/>
            <a:ext cx="4706982" cy="265091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endParaRPr lang="fr-FR" dirty="0">
              <a:solidFill>
                <a:srgbClr val="00B0F0"/>
              </a:solidFill>
              <a:latin typeface="Calibri" panose="020F0502020204030204" pitchFamily="34" charset="0"/>
            </a:endParaRPr>
          </a:p>
          <a:p>
            <a:r>
              <a:rPr lang="fr-FR" dirty="0">
                <a:solidFill>
                  <a:srgbClr val="00B0F0"/>
                </a:solidFill>
                <a:latin typeface="Calibri" panose="020F0502020204030204" pitchFamily="34" charset="0"/>
              </a:rPr>
              <a:t>CHOCOLATS JEFF DE BRUGES</a:t>
            </a:r>
          </a:p>
          <a:p>
            <a:r>
              <a:rPr lang="fr-FR" dirty="0">
                <a:solidFill>
                  <a:schemeClr val="bg1"/>
                </a:solidFill>
                <a:latin typeface="Calibri"/>
                <a:ea typeface="Calibri"/>
                <a:cs typeface="Calibri"/>
              </a:rPr>
              <a:t>21 commandes pour un montant de  829,47€</a:t>
            </a:r>
          </a:p>
          <a:p>
            <a:endParaRPr lang="fr-FR" sz="400" b="1" dirty="0">
              <a:solidFill>
                <a:schemeClr val="bg1"/>
              </a:solidFill>
              <a:latin typeface="Calibri" panose="020F0502020204030204" pitchFamily="34" charset="0"/>
            </a:endParaRPr>
          </a:p>
          <a:p>
            <a:r>
              <a:rPr lang="fr-FR" dirty="0">
                <a:solidFill>
                  <a:srgbClr val="00B0F0"/>
                </a:solidFill>
                <a:latin typeface="Calibri" panose="020F0502020204030204" pitchFamily="34" charset="0"/>
              </a:rPr>
              <a:t>CHOCOLATS VALENTINO</a:t>
            </a:r>
          </a:p>
          <a:p>
            <a:r>
              <a:rPr lang="fr-FR" dirty="0">
                <a:solidFill>
                  <a:schemeClr val="bg1"/>
                </a:solidFill>
                <a:latin typeface="Calibri"/>
                <a:ea typeface="Calibri"/>
                <a:cs typeface="Calibri"/>
              </a:rPr>
              <a:t> 5 commandes pour un montant de 150,95€</a:t>
            </a:r>
          </a:p>
          <a:p>
            <a:endParaRPr lang="fr-FR" sz="400" dirty="0">
              <a:solidFill>
                <a:schemeClr val="bg1"/>
              </a:solidFill>
              <a:latin typeface="Calibri" panose="020F0502020204030204" pitchFamily="34" charset="0"/>
            </a:endParaRPr>
          </a:p>
          <a:p>
            <a:r>
              <a:rPr lang="fr-FR" dirty="0">
                <a:solidFill>
                  <a:srgbClr val="00B0F0"/>
                </a:solidFill>
                <a:latin typeface="Calibri" panose="020F0502020204030204" pitchFamily="34" charset="0"/>
              </a:rPr>
              <a:t>CHOCOLATS DU CŒUR</a:t>
            </a:r>
          </a:p>
          <a:p>
            <a:r>
              <a:rPr lang="fr-FR" dirty="0">
                <a:solidFill>
                  <a:schemeClr val="bg1"/>
                </a:solidFill>
                <a:latin typeface="Calibri"/>
                <a:ea typeface="Calibri"/>
                <a:cs typeface="Calibri"/>
              </a:rPr>
              <a:t>4 commandes pour un montant de 142,10 €</a:t>
            </a:r>
          </a:p>
          <a:p>
            <a:endParaRPr lang="fr-FR" dirty="0">
              <a:solidFill>
                <a:srgbClr val="00B0F0"/>
              </a:solidFill>
              <a:latin typeface="Calibri" panose="020F0502020204030204" pitchFamily="34" charset="0"/>
            </a:endParaRPr>
          </a:p>
        </p:txBody>
      </p:sp>
      <p:sp>
        <p:nvSpPr>
          <p:cNvPr id="2" name="AutoShape 2" descr="Main Square Festival 2022">
            <a:extLst>
              <a:ext uri="{FF2B5EF4-FFF2-40B4-BE49-F238E27FC236}">
                <a16:creationId xmlns:a16="http://schemas.microsoft.com/office/drawing/2014/main" id="{79070861-D99E-FB51-4F91-CF47651949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Bulle narrative : rectangle 5">
            <a:extLst>
              <a:ext uri="{FF2B5EF4-FFF2-40B4-BE49-F238E27FC236}">
                <a16:creationId xmlns:a16="http://schemas.microsoft.com/office/drawing/2014/main" id="{3C7C6351-15CE-56A6-E2E2-72EAD0C4D942}"/>
              </a:ext>
            </a:extLst>
          </p:cNvPr>
          <p:cNvSpPr/>
          <p:nvPr/>
        </p:nvSpPr>
        <p:spPr>
          <a:xfrm>
            <a:off x="6996477" y="2382143"/>
            <a:ext cx="1641566" cy="991934"/>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t>Aucun coût pour le CSE</a:t>
            </a:r>
            <a:endParaRPr lang="fr-FR"/>
          </a:p>
        </p:txBody>
      </p:sp>
      <p:pic>
        <p:nvPicPr>
          <p:cNvPr id="9" name="Image 8">
            <a:extLst>
              <a:ext uri="{FF2B5EF4-FFF2-40B4-BE49-F238E27FC236}">
                <a16:creationId xmlns:a16="http://schemas.microsoft.com/office/drawing/2014/main" id="{E9009BA1-079D-FC9F-4A1B-8A9F35245EFF}"/>
              </a:ext>
            </a:extLst>
          </p:cNvPr>
          <p:cNvPicPr>
            <a:picLocks noChangeAspect="1"/>
          </p:cNvPicPr>
          <p:nvPr/>
        </p:nvPicPr>
        <p:blipFill>
          <a:blip r:embed="rId2"/>
          <a:stretch>
            <a:fillRect/>
          </a:stretch>
        </p:blipFill>
        <p:spPr>
          <a:xfrm>
            <a:off x="7392489" y="3752478"/>
            <a:ext cx="3155496" cy="2103664"/>
          </a:xfrm>
          <a:prstGeom prst="rect">
            <a:avLst/>
          </a:prstGeom>
        </p:spPr>
      </p:pic>
    </p:spTree>
    <p:extLst>
      <p:ext uri="{BB962C8B-B14F-4D97-AF65-F5344CB8AC3E}">
        <p14:creationId xmlns:p14="http://schemas.microsoft.com/office/powerpoint/2010/main" val="29687687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1166949" y="1150374"/>
            <a:ext cx="9858102"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6">
                    <a:lumMod val="50000"/>
                  </a:schemeClr>
                </a:solidFill>
              </a:rPr>
              <a:t>LES ŒUVRES SOCIALES : LE COMMANDES GROUPEES POUR NOEL 2024</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941606" y="3860800"/>
            <a:ext cx="4268648" cy="207773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1600" dirty="0">
                <a:solidFill>
                  <a:srgbClr val="00B0F0"/>
                </a:solidFill>
                <a:latin typeface="Calibri" panose="020F0502020204030204" pitchFamily="34" charset="0"/>
              </a:rPr>
              <a:t>CHOCOLATS JEFF DE BRUGES</a:t>
            </a:r>
          </a:p>
          <a:p>
            <a:r>
              <a:rPr lang="fr-FR" sz="1600" dirty="0">
                <a:solidFill>
                  <a:schemeClr val="bg1"/>
                </a:solidFill>
                <a:latin typeface="Calibri"/>
                <a:ea typeface="Calibri"/>
                <a:cs typeface="Calibri"/>
              </a:rPr>
              <a:t> 61 commandes pour un montant de  4775,26€</a:t>
            </a:r>
          </a:p>
          <a:p>
            <a:r>
              <a:rPr lang="fr-FR" sz="1600" dirty="0">
                <a:solidFill>
                  <a:srgbClr val="00B0F0"/>
                </a:solidFill>
                <a:latin typeface="Calibri" panose="020F0502020204030204" pitchFamily="34" charset="0"/>
              </a:rPr>
              <a:t>CHOCOLATS VALENTINO</a:t>
            </a:r>
          </a:p>
          <a:p>
            <a:r>
              <a:rPr lang="fr-FR" sz="1600" dirty="0">
                <a:solidFill>
                  <a:schemeClr val="bg1"/>
                </a:solidFill>
                <a:latin typeface="Calibri"/>
                <a:ea typeface="Calibri"/>
                <a:cs typeface="Calibri"/>
              </a:rPr>
              <a:t> 14 commandes pour un montant de 749,45€</a:t>
            </a:r>
          </a:p>
          <a:p>
            <a:r>
              <a:rPr lang="fr-FR" sz="1600" dirty="0">
                <a:solidFill>
                  <a:srgbClr val="00B0F0"/>
                </a:solidFill>
                <a:latin typeface="Calibri" panose="020F0502020204030204" pitchFamily="34" charset="0"/>
              </a:rPr>
              <a:t>CHOCOLATS DU CŒUR</a:t>
            </a:r>
          </a:p>
          <a:p>
            <a:r>
              <a:rPr lang="fr-FR" sz="1600" dirty="0">
                <a:solidFill>
                  <a:schemeClr val="bg1"/>
                </a:solidFill>
                <a:latin typeface="Calibri"/>
                <a:ea typeface="Calibri"/>
                <a:cs typeface="Calibri"/>
              </a:rPr>
              <a:t> 11 commandes pour un montant de  695,60€</a:t>
            </a:r>
          </a:p>
          <a:p>
            <a:r>
              <a:rPr lang="fr-FR" sz="1600" dirty="0">
                <a:solidFill>
                  <a:srgbClr val="00B0F0"/>
                </a:solidFill>
                <a:latin typeface="Calibri" panose="020F0502020204030204" pitchFamily="34" charset="0"/>
              </a:rPr>
              <a:t>BEUSSENT</a:t>
            </a:r>
            <a:endParaRPr lang="fr-FR" sz="1600" dirty="0">
              <a:solidFill>
                <a:schemeClr val="bg1"/>
              </a:solidFill>
              <a:latin typeface="Calibri" panose="020F0502020204030204" pitchFamily="34" charset="0"/>
            </a:endParaRPr>
          </a:p>
          <a:p>
            <a:r>
              <a:rPr lang="fr-FR" sz="1600" dirty="0">
                <a:solidFill>
                  <a:schemeClr val="bg1"/>
                </a:solidFill>
                <a:latin typeface="Calibri"/>
                <a:ea typeface="Calibri"/>
                <a:cs typeface="Calibri"/>
              </a:rPr>
              <a:t> 19 commandes pour un montant de 1 282,34€</a:t>
            </a:r>
          </a:p>
        </p:txBody>
      </p:sp>
      <p:sp>
        <p:nvSpPr>
          <p:cNvPr id="2" name="AutoShape 2" descr="Main Square Festival 2022">
            <a:extLst>
              <a:ext uri="{FF2B5EF4-FFF2-40B4-BE49-F238E27FC236}">
                <a16:creationId xmlns:a16="http://schemas.microsoft.com/office/drawing/2014/main" id="{79070861-D99E-FB51-4F91-CF47651949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Bulle narrative : rectangle 5">
            <a:extLst>
              <a:ext uri="{FF2B5EF4-FFF2-40B4-BE49-F238E27FC236}">
                <a16:creationId xmlns:a16="http://schemas.microsoft.com/office/drawing/2014/main" id="{3C7C6351-15CE-56A6-E2E2-72EAD0C4D942}"/>
              </a:ext>
            </a:extLst>
          </p:cNvPr>
          <p:cNvSpPr/>
          <p:nvPr/>
        </p:nvSpPr>
        <p:spPr>
          <a:xfrm>
            <a:off x="8710432" y="2351387"/>
            <a:ext cx="1958876" cy="1268756"/>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t>Coût pour </a:t>
            </a:r>
            <a:r>
              <a:rPr lang="fr-FR" sz="1800" dirty="0"/>
              <a:t>le CSE  </a:t>
            </a:r>
            <a:r>
              <a:rPr lang="fr-FR" dirty="0"/>
              <a:t>180 </a:t>
            </a:r>
            <a:r>
              <a:rPr lang="fr-FR" sz="1800" dirty="0"/>
              <a:t>€ (frais de transport</a:t>
            </a:r>
            <a:r>
              <a:rPr lang="fr-FR" dirty="0"/>
              <a:t> WEIBEL)</a:t>
            </a:r>
          </a:p>
        </p:txBody>
      </p:sp>
      <p:sp>
        <p:nvSpPr>
          <p:cNvPr id="4" name="Rectangle : coins arrondis 3">
            <a:extLst>
              <a:ext uri="{FF2B5EF4-FFF2-40B4-BE49-F238E27FC236}">
                <a16:creationId xmlns:a16="http://schemas.microsoft.com/office/drawing/2014/main" id="{C51A51AA-1900-571E-8073-DBBD47FC0E47}"/>
              </a:ext>
            </a:extLst>
          </p:cNvPr>
          <p:cNvSpPr/>
          <p:nvPr/>
        </p:nvSpPr>
        <p:spPr>
          <a:xfrm>
            <a:off x="6742414" y="3860800"/>
            <a:ext cx="4507980" cy="214283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1600" dirty="0">
                <a:solidFill>
                  <a:srgbClr val="00B0F0"/>
                </a:solidFill>
                <a:latin typeface="Calibri" panose="020F0502020204030204" pitchFamily="34" charset="0"/>
              </a:rPr>
              <a:t>TRAITEUR DE LA MER</a:t>
            </a:r>
          </a:p>
          <a:p>
            <a:r>
              <a:rPr lang="fr-FR" sz="1600" dirty="0">
                <a:solidFill>
                  <a:schemeClr val="bg1"/>
                </a:solidFill>
                <a:latin typeface="Calibri"/>
                <a:ea typeface="Calibri"/>
                <a:cs typeface="Calibri"/>
              </a:rPr>
              <a:t> 52 commandes pour un montant de  3 716,70€</a:t>
            </a:r>
          </a:p>
          <a:p>
            <a:r>
              <a:rPr lang="fr-FR" sz="1600" dirty="0">
                <a:solidFill>
                  <a:srgbClr val="00B0F0"/>
                </a:solidFill>
                <a:latin typeface="Calibri" panose="020F0502020204030204" pitchFamily="34" charset="0"/>
              </a:rPr>
              <a:t>WEIBEL (vin d’Alsace)</a:t>
            </a:r>
          </a:p>
          <a:p>
            <a:r>
              <a:rPr lang="fr-FR" sz="1600" dirty="0">
                <a:solidFill>
                  <a:schemeClr val="bg1"/>
                </a:solidFill>
                <a:latin typeface="Calibri"/>
                <a:ea typeface="Calibri"/>
                <a:cs typeface="Calibri"/>
              </a:rPr>
              <a:t> 21 commandes pour un montant de  1 959,80€</a:t>
            </a:r>
          </a:p>
          <a:p>
            <a:r>
              <a:rPr lang="fr-FR" sz="1600" dirty="0">
                <a:solidFill>
                  <a:srgbClr val="00B0F0"/>
                </a:solidFill>
                <a:latin typeface="Calibri"/>
                <a:cs typeface="Calibri"/>
              </a:rPr>
              <a:t>SUDREAU </a:t>
            </a:r>
          </a:p>
          <a:p>
            <a:r>
              <a:rPr lang="fr-FR" sz="1600" dirty="0">
                <a:solidFill>
                  <a:schemeClr val="bg1"/>
                </a:solidFill>
                <a:latin typeface="Calibri"/>
                <a:ea typeface="Calibri"/>
                <a:cs typeface="Calibri"/>
              </a:rPr>
              <a:t>28 commandes et paiements directs en ligne pour 2 762,60€ – Distribution par le CSE</a:t>
            </a:r>
          </a:p>
        </p:txBody>
      </p:sp>
      <p:pic>
        <p:nvPicPr>
          <p:cNvPr id="12" name="Image 11">
            <a:extLst>
              <a:ext uri="{FF2B5EF4-FFF2-40B4-BE49-F238E27FC236}">
                <a16:creationId xmlns:a16="http://schemas.microsoft.com/office/drawing/2014/main" id="{440F7780-4247-08D7-B2A1-E02E12F4E3A6}"/>
              </a:ext>
            </a:extLst>
          </p:cNvPr>
          <p:cNvPicPr>
            <a:picLocks noChangeAspect="1"/>
          </p:cNvPicPr>
          <p:nvPr/>
        </p:nvPicPr>
        <p:blipFill>
          <a:blip r:embed="rId2"/>
          <a:stretch>
            <a:fillRect/>
          </a:stretch>
        </p:blipFill>
        <p:spPr>
          <a:xfrm>
            <a:off x="5047684" y="2446851"/>
            <a:ext cx="2096632" cy="1263236"/>
          </a:xfrm>
          <a:prstGeom prst="rect">
            <a:avLst/>
          </a:prstGeom>
        </p:spPr>
      </p:pic>
    </p:spTree>
    <p:extLst>
      <p:ext uri="{BB962C8B-B14F-4D97-AF65-F5344CB8AC3E}">
        <p14:creationId xmlns:p14="http://schemas.microsoft.com/office/powerpoint/2010/main" val="1422842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531662" y="2182816"/>
            <a:ext cx="9395670" cy="4031873"/>
          </a:xfrm>
          <a:prstGeom prst="rect">
            <a:avLst/>
          </a:prstGeom>
          <a:noFill/>
        </p:spPr>
        <p:txBody>
          <a:bodyPr wrap="square" lIns="91440" tIns="45720" rIns="91440" bIns="45720" rtlCol="0" anchor="t">
            <a:spAutoFit/>
          </a:bodyPr>
          <a:lstStyle/>
          <a:p>
            <a:pPr algn="just"/>
            <a:endParaRPr lang="fr-FR" sz="800" dirty="0">
              <a:solidFill>
                <a:srgbClr val="000000"/>
              </a:solidFill>
              <a:latin typeface="+mj-lt"/>
              <a:ea typeface="+mj-ea"/>
              <a:cs typeface="+mj-cs"/>
            </a:endParaRPr>
          </a:p>
          <a:p>
            <a:pPr algn="just"/>
            <a:r>
              <a:rPr lang="fr-FR" sz="2400" dirty="0"/>
              <a:t>En 2024, se sont tenues :</a:t>
            </a:r>
          </a:p>
          <a:p>
            <a:pPr algn="just"/>
            <a:endParaRPr lang="fr-FR" sz="800" dirty="0"/>
          </a:p>
          <a:p>
            <a:pPr marL="342900" indent="-342900" algn="just">
              <a:buFont typeface="Courier New" panose="02070309020205020404" pitchFamily="49" charset="0"/>
              <a:buChar char="o"/>
            </a:pPr>
            <a:r>
              <a:rPr lang="fr-FR" sz="2400" b="1" dirty="0"/>
              <a:t>12 réunions plénières ordinaires du CSE </a:t>
            </a:r>
            <a:r>
              <a:rPr lang="fr-FR" sz="2400" dirty="0"/>
              <a:t>dont une dédiée à la présentation des comptes par l’expert-comptable. Lors de cette dernière réunion (qui s’est tenue le 19/03/2024), les comptes 2024 du CSE ont été validés ; le rapport d’activité et de gestion, le prévisionnel 2024 ont quant à eux été présentés lors de la réunion du 16/04/2024 ;</a:t>
            </a:r>
          </a:p>
          <a:p>
            <a:pPr marL="342900" indent="-342900" algn="just">
              <a:buFont typeface="Courier New" panose="02070309020205020404" pitchFamily="49" charset="0"/>
              <a:buChar char="o"/>
            </a:pPr>
            <a:r>
              <a:rPr lang="fr-FR" sz="2400" b="1" dirty="0"/>
              <a:t>1 réunion extraordinaire du CSE (le 20 décembre 2024) suite au droit d'alerte </a:t>
            </a:r>
            <a:r>
              <a:rPr lang="fr-FR" sz="2400" dirty="0"/>
              <a:t>;</a:t>
            </a:r>
          </a:p>
          <a:p>
            <a:pPr marL="342900" indent="-342900" algn="just">
              <a:buFont typeface="Courier New" panose="02070309020205020404" pitchFamily="49" charset="0"/>
              <a:buChar char="o"/>
            </a:pPr>
            <a:r>
              <a:rPr lang="fr-FR" sz="2400" b="1" dirty="0"/>
              <a:t>4 réunions de la Commission Santé Sécurité &amp; Conditions de Travail </a:t>
            </a:r>
            <a:r>
              <a:rPr lang="fr-FR" sz="2400" dirty="0"/>
              <a:t>(avril / juin / septembre / novembre).</a:t>
            </a:r>
          </a:p>
        </p:txBody>
      </p:sp>
      <p:sp>
        <p:nvSpPr>
          <p:cNvPr id="3" name="AutoShape 2" descr="Fonctionnement du CSE | CGT THCB">
            <a:extLst>
              <a:ext uri="{FF2B5EF4-FFF2-40B4-BE49-F238E27FC236}">
                <a16:creationId xmlns:a16="http://schemas.microsoft.com/office/drawing/2014/main" id="{3734143B-4941-7B6B-CF75-CDE2AF28F0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9" name="Image 8">
            <a:extLst>
              <a:ext uri="{FF2B5EF4-FFF2-40B4-BE49-F238E27FC236}">
                <a16:creationId xmlns:a16="http://schemas.microsoft.com/office/drawing/2014/main" id="{E1D360AE-2ECE-A759-0672-2F9D52DA03B5}"/>
              </a:ext>
            </a:extLst>
          </p:cNvPr>
          <p:cNvPicPr>
            <a:picLocks noChangeAspect="1"/>
          </p:cNvPicPr>
          <p:nvPr/>
        </p:nvPicPr>
        <p:blipFill>
          <a:blip r:embed="rId2"/>
          <a:stretch>
            <a:fillRect/>
          </a:stretch>
        </p:blipFill>
        <p:spPr>
          <a:xfrm>
            <a:off x="7807027" y="187883"/>
            <a:ext cx="2701706" cy="1844305"/>
          </a:xfrm>
          <a:prstGeom prst="rect">
            <a:avLst/>
          </a:prstGeom>
        </p:spPr>
      </p:pic>
      <p:sp>
        <p:nvSpPr>
          <p:cNvPr id="7" name="TextBox 6">
            <a:extLst>
              <a:ext uri="{FF2B5EF4-FFF2-40B4-BE49-F238E27FC236}">
                <a16:creationId xmlns:a16="http://schemas.microsoft.com/office/drawing/2014/main" id="{29ED53E0-DA7F-68CD-65F5-1D157354CB15}"/>
              </a:ext>
            </a:extLst>
          </p:cNvPr>
          <p:cNvSpPr txBox="1"/>
          <p:nvPr/>
        </p:nvSpPr>
        <p:spPr>
          <a:xfrm>
            <a:off x="1171800" y="1074282"/>
            <a:ext cx="59524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542176"/>
                </a:solidFill>
                <a:latin typeface="TW Cen MT"/>
              </a:rPr>
              <a:t>LES REUNIONS AVEC LA DIRECTION</a:t>
            </a:r>
            <a:endParaRPr lang="en-US" sz="2800"/>
          </a:p>
        </p:txBody>
      </p:sp>
    </p:spTree>
    <p:extLst>
      <p:ext uri="{BB962C8B-B14F-4D97-AF65-F5344CB8AC3E}">
        <p14:creationId xmlns:p14="http://schemas.microsoft.com/office/powerpoint/2010/main" val="38945058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365958" y="1857789"/>
            <a:ext cx="9452171" cy="3200876"/>
          </a:xfrm>
          <a:prstGeom prst="rect">
            <a:avLst/>
          </a:prstGeom>
          <a:noFill/>
        </p:spPr>
        <p:txBody>
          <a:bodyPr wrap="square" lIns="91440" tIns="45720" rIns="91440" bIns="45720" rtlCol="0" anchor="t">
            <a:spAutoFit/>
          </a:bodyPr>
          <a:lstStyle/>
          <a:p>
            <a:pPr algn="just"/>
            <a:r>
              <a:rPr lang="fr-FR" sz="2800" b="1" dirty="0">
                <a:solidFill>
                  <a:schemeClr val="accent6">
                    <a:lumMod val="50000"/>
                  </a:schemeClr>
                </a:solidFill>
              </a:rPr>
              <a:t>Plusieurs constats :</a:t>
            </a:r>
          </a:p>
          <a:p>
            <a:pPr algn="just"/>
            <a:endParaRPr lang="fr-FR" sz="2000" i="1" dirty="0"/>
          </a:p>
          <a:p>
            <a:pPr marL="342900" indent="-342900" algn="just">
              <a:buFont typeface="Wingdings" panose="05000000000000000000" pitchFamily="2" charset="2"/>
              <a:buChar char="ü"/>
            </a:pPr>
            <a:r>
              <a:rPr lang="fr-FR" sz="2200" i="1" dirty="0"/>
              <a:t>En volume, les commandes de chocolats pour noël sont toujours plus importantes que pour Pâques ; depuis 2023, les commandes de chocolats pour Pâques sont si peu nombreuses qu’il conviendra de s’interroger sur la pertinence de maintenir cette offre chronophage (pointage des commandes, encaissements &amp; distribution sur plusieurs sites) ;</a:t>
            </a:r>
          </a:p>
          <a:p>
            <a:pPr marL="342900" indent="-342900" algn="just">
              <a:buFont typeface="Wingdings" panose="05000000000000000000" pitchFamily="2" charset="2"/>
              <a:buChar char="ü"/>
            </a:pPr>
            <a:r>
              <a:rPr lang="fr-FR" sz="2200" i="1" dirty="0"/>
              <a:t>Les commandes de vins, de produits de la mer &amp; SUDREAU sont à la hausse en 2024.</a:t>
            </a:r>
          </a:p>
        </p:txBody>
      </p:sp>
    </p:spTree>
    <p:extLst>
      <p:ext uri="{BB962C8B-B14F-4D97-AF65-F5344CB8AC3E}">
        <p14:creationId xmlns:p14="http://schemas.microsoft.com/office/powerpoint/2010/main" val="33801624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1166949" y="1150374"/>
            <a:ext cx="9858102"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6">
                    <a:lumMod val="50000"/>
                  </a:schemeClr>
                </a:solidFill>
              </a:rPr>
              <a:t>LES ŒUVRES SOCIALES : LES VENTES AU CSE</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1166949" y="2934788"/>
            <a:ext cx="4268648" cy="149433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dirty="0">
                <a:solidFill>
                  <a:schemeClr val="bg1"/>
                </a:solidFill>
              </a:rPr>
              <a:t>SUR ARRAS</a:t>
            </a:r>
          </a:p>
          <a:p>
            <a:pPr algn="ctr"/>
            <a:endParaRPr lang="fr-FR" sz="800" b="1" dirty="0">
              <a:solidFill>
                <a:schemeClr val="bg1"/>
              </a:solidFill>
            </a:endParaRPr>
          </a:p>
          <a:p>
            <a:r>
              <a:rPr lang="fr-FR" sz="2000" i="1" dirty="0">
                <a:solidFill>
                  <a:schemeClr val="bg1"/>
                </a:solidFill>
                <a:latin typeface="Calibri"/>
                <a:cs typeface="Calibri"/>
              </a:rPr>
              <a:t>27 ventes</a:t>
            </a:r>
            <a:endParaRPr lang="fr-FR" sz="2000" i="1">
              <a:solidFill>
                <a:schemeClr val="bg1"/>
              </a:solidFill>
              <a:latin typeface="Calibri"/>
              <a:ea typeface="Calibri"/>
              <a:cs typeface="Calibri"/>
            </a:endParaRPr>
          </a:p>
          <a:p>
            <a:r>
              <a:rPr lang="fr-FR" sz="2000" i="1" dirty="0">
                <a:solidFill>
                  <a:schemeClr val="bg1"/>
                </a:solidFill>
                <a:latin typeface="Calibri"/>
                <a:cs typeface="Calibri"/>
              </a:rPr>
              <a:t>19 prestataires</a:t>
            </a:r>
            <a:endParaRPr lang="fr-FR" sz="2000" cap="small">
              <a:solidFill>
                <a:schemeClr val="bg1"/>
              </a:solidFill>
            </a:endParaRPr>
          </a:p>
        </p:txBody>
      </p:sp>
      <p:sp>
        <p:nvSpPr>
          <p:cNvPr id="2" name="AutoShape 2" descr="Main Square Festival 2022">
            <a:extLst>
              <a:ext uri="{FF2B5EF4-FFF2-40B4-BE49-F238E27FC236}">
                <a16:creationId xmlns:a16="http://schemas.microsoft.com/office/drawing/2014/main" id="{79070861-D99E-FB51-4F91-CF47651949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Bulle narrative : rectangle 4">
            <a:extLst>
              <a:ext uri="{FF2B5EF4-FFF2-40B4-BE49-F238E27FC236}">
                <a16:creationId xmlns:a16="http://schemas.microsoft.com/office/drawing/2014/main" id="{F8D51F70-B28E-B4B9-AA3B-B2FDD50D51CE}"/>
              </a:ext>
            </a:extLst>
          </p:cNvPr>
          <p:cNvSpPr/>
          <p:nvPr/>
        </p:nvSpPr>
        <p:spPr>
          <a:xfrm>
            <a:off x="8839201" y="2351386"/>
            <a:ext cx="1830108" cy="1230014"/>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Ventes proposées aux agents sur Arras &amp; Calais et organisées sur le temps du midi </a:t>
            </a:r>
          </a:p>
          <a:p>
            <a:pPr algn="ctr"/>
            <a:r>
              <a:rPr lang="fr-FR" sz="1400" dirty="0"/>
              <a:t>Aucun coût pour le CSE</a:t>
            </a:r>
          </a:p>
        </p:txBody>
      </p:sp>
      <p:sp>
        <p:nvSpPr>
          <p:cNvPr id="9" name="Rectangle : coins arrondis 8">
            <a:extLst>
              <a:ext uri="{FF2B5EF4-FFF2-40B4-BE49-F238E27FC236}">
                <a16:creationId xmlns:a16="http://schemas.microsoft.com/office/drawing/2014/main" id="{51C191CA-7D1E-AEDA-46A5-97F79C4CF1D0}"/>
              </a:ext>
            </a:extLst>
          </p:cNvPr>
          <p:cNvSpPr/>
          <p:nvPr/>
        </p:nvSpPr>
        <p:spPr>
          <a:xfrm>
            <a:off x="6400661" y="4215470"/>
            <a:ext cx="4268648" cy="149433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dirty="0">
                <a:solidFill>
                  <a:schemeClr val="bg1"/>
                </a:solidFill>
              </a:rPr>
              <a:t>SUR CALAIS</a:t>
            </a:r>
          </a:p>
          <a:p>
            <a:pPr algn="ctr"/>
            <a:endParaRPr lang="fr-FR" sz="800" b="1" dirty="0">
              <a:solidFill>
                <a:schemeClr val="bg1"/>
              </a:solidFill>
            </a:endParaRPr>
          </a:p>
          <a:p>
            <a:r>
              <a:rPr lang="fr-FR" sz="2000" i="1" dirty="0">
                <a:solidFill>
                  <a:schemeClr val="bg1"/>
                </a:solidFill>
                <a:latin typeface="Calibri"/>
                <a:cs typeface="Calibri"/>
              </a:rPr>
              <a:t>11 ventes</a:t>
            </a:r>
            <a:endParaRPr lang="fr-FR" sz="2000" i="1">
              <a:solidFill>
                <a:schemeClr val="bg1"/>
              </a:solidFill>
              <a:latin typeface="Calibri"/>
              <a:ea typeface="Calibri"/>
              <a:cs typeface="Calibri"/>
            </a:endParaRPr>
          </a:p>
          <a:p>
            <a:r>
              <a:rPr lang="fr-FR" sz="2000" i="1" dirty="0">
                <a:solidFill>
                  <a:schemeClr val="bg1"/>
                </a:solidFill>
                <a:latin typeface="Calibri"/>
                <a:cs typeface="Calibri"/>
              </a:rPr>
              <a:t>11 prestataires</a:t>
            </a:r>
            <a:endParaRPr lang="fr-FR" sz="2000" cap="small" dirty="0">
              <a:solidFill>
                <a:schemeClr val="bg1"/>
              </a:solidFill>
            </a:endParaRPr>
          </a:p>
        </p:txBody>
      </p:sp>
    </p:spTree>
    <p:extLst>
      <p:ext uri="{BB962C8B-B14F-4D97-AF65-F5344CB8AC3E}">
        <p14:creationId xmlns:p14="http://schemas.microsoft.com/office/powerpoint/2010/main" val="27316781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Rectangle 14">
            <a:extLst>
              <a:ext uri="{FF2B5EF4-FFF2-40B4-BE49-F238E27FC236}">
                <a16:creationId xmlns:a16="http://schemas.microsoft.com/office/drawing/2014/main" id="{2BFD9BBE-CACA-434E-973B-903707B176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5">
            <a:extLst>
              <a:ext uri="{FF2B5EF4-FFF2-40B4-BE49-F238E27FC236}">
                <a16:creationId xmlns:a16="http://schemas.microsoft.com/office/drawing/2014/main" id="{DA335373-4C5E-45BD-8EFF-190A1E76C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7439" y="1215213"/>
            <a:ext cx="6005039" cy="4940394"/>
          </a:xfrm>
          <a:prstGeom prst="roundRect">
            <a:avLst>
              <a:gd name="adj" fmla="val 4448"/>
            </a:avLst>
          </a:prstGeom>
          <a:solidFill>
            <a:srgbClr val="FFFFFF"/>
          </a:solid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vert="horz" lIns="91440" tIns="45720" rIns="91440" bIns="45720" rtlCol="0" anchor="t">
            <a:normAutofit/>
          </a:bodyPr>
          <a:lstStyle/>
          <a:p>
            <a:pPr algn="ctr">
              <a:lnSpc>
                <a:spcPct val="120000"/>
              </a:lnSpc>
              <a:spcBef>
                <a:spcPts val="1000"/>
              </a:spcBef>
              <a:buClr>
                <a:schemeClr val="tx1"/>
              </a:buClr>
              <a:buFont typeface="Arial" panose="020B0604020202020204" pitchFamily="34" charset="0"/>
              <a:buNone/>
            </a:pPr>
            <a:endParaRPr lang="en-US" sz="3200" cap="all">
              <a:solidFill>
                <a:schemeClr val="bg1">
                  <a:lumMod val="50000"/>
                </a:schemeClr>
              </a:solidFill>
            </a:endParaRPr>
          </a:p>
        </p:txBody>
      </p:sp>
      <p:pic>
        <p:nvPicPr>
          <p:cNvPr id="3" name="Picture 3">
            <a:extLst>
              <a:ext uri="{FF2B5EF4-FFF2-40B4-BE49-F238E27FC236}">
                <a16:creationId xmlns:a16="http://schemas.microsoft.com/office/drawing/2014/main" id="{9A10FF85-E764-B57B-FE2C-E4071796CAF9}"/>
              </a:ext>
            </a:extLst>
          </p:cNvPr>
          <p:cNvPicPr>
            <a:picLocks noChangeAspect="1"/>
          </p:cNvPicPr>
          <p:nvPr/>
        </p:nvPicPr>
        <p:blipFill>
          <a:blip r:embed="rId4"/>
          <a:stretch>
            <a:fillRect/>
          </a:stretch>
        </p:blipFill>
        <p:spPr>
          <a:xfrm>
            <a:off x="1371419" y="2202159"/>
            <a:ext cx="5037079" cy="2966501"/>
          </a:xfrm>
          <a:prstGeom prst="rect">
            <a:avLst/>
          </a:prstGeom>
        </p:spPr>
      </p:pic>
      <p:pic>
        <p:nvPicPr>
          <p:cNvPr id="19" name="Picture 18">
            <a:extLst>
              <a:ext uri="{FF2B5EF4-FFF2-40B4-BE49-F238E27FC236}">
                <a16:creationId xmlns:a16="http://schemas.microsoft.com/office/drawing/2014/main" id="{FC559A65-05EE-4AF2-8C3B-B051D7A2AE2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607" y="1"/>
            <a:ext cx="12192000" cy="6858000"/>
          </a:xfrm>
          <a:prstGeom prst="rect">
            <a:avLst/>
          </a:prstGeom>
        </p:spPr>
      </p:pic>
      <p:sp>
        <p:nvSpPr>
          <p:cNvPr id="6" name="Titre 5">
            <a:extLst>
              <a:ext uri="{FF2B5EF4-FFF2-40B4-BE49-F238E27FC236}">
                <a16:creationId xmlns:a16="http://schemas.microsoft.com/office/drawing/2014/main" id="{E4086F8D-5CD0-8516-89BC-22C32FFB156B}"/>
              </a:ext>
            </a:extLst>
          </p:cNvPr>
          <p:cNvSpPr>
            <a:spLocks noGrp="1"/>
          </p:cNvSpPr>
          <p:nvPr>
            <p:ph type="title"/>
          </p:nvPr>
        </p:nvSpPr>
        <p:spPr>
          <a:xfrm>
            <a:off x="7570382" y="957486"/>
            <a:ext cx="3707844" cy="3131913"/>
          </a:xfrm>
        </p:spPr>
        <p:txBody>
          <a:bodyPr vert="horz" lIns="91440" tIns="45720" rIns="91440" bIns="45720" rtlCol="0" anchor="b">
            <a:normAutofit/>
          </a:bodyPr>
          <a:lstStyle/>
          <a:p>
            <a:pPr algn="ctr"/>
            <a:r>
              <a:rPr lang="en-US" sz="4400" b="1"/>
              <a:t>LE ROLE ECONOMIQUE DU CSE</a:t>
            </a:r>
            <a:br>
              <a:rPr lang="en-US" sz="4400" b="1"/>
            </a:br>
            <a:endParaRPr lang="en-US" sz="4400"/>
          </a:p>
        </p:txBody>
      </p:sp>
    </p:spTree>
    <p:extLst>
      <p:ext uri="{BB962C8B-B14F-4D97-AF65-F5344CB8AC3E}">
        <p14:creationId xmlns:p14="http://schemas.microsoft.com/office/powerpoint/2010/main" val="24622697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3161212" y="1150374"/>
            <a:ext cx="6000206"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accent6">
                    <a:lumMod val="50000"/>
                  </a:schemeClr>
                </a:solidFill>
              </a:rPr>
              <a:t>ROLE ECONOMIQUE DU CSE</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1002890" y="2379406"/>
            <a:ext cx="10117394" cy="349045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r>
              <a:rPr lang="fr-FR" sz="2400" b="1" dirty="0">
                <a:solidFill>
                  <a:schemeClr val="bg1"/>
                </a:solidFill>
                <a:effectLst/>
                <a:latin typeface="Calibri" panose="020F0502020204030204" pitchFamily="34" charset="0"/>
                <a:ea typeface="Times New Roman" panose="02020603050405020304" pitchFamily="18" charset="0"/>
              </a:rPr>
              <a:t>AVIS RENDUS PAR LE CSE SUITE A CONSULTATION</a:t>
            </a:r>
          </a:p>
          <a:p>
            <a:pPr algn="ctr" fontAlgn="base"/>
            <a:endParaRPr lang="fr-FR" sz="800" b="1" dirty="0">
              <a:solidFill>
                <a:schemeClr val="bg1"/>
              </a:solidFill>
              <a:effectLst/>
              <a:latin typeface="Calibri" panose="020F0502020204030204" pitchFamily="34" charset="0"/>
              <a:ea typeface="Times New Roman" panose="02020603050405020304" pitchFamily="18" charset="0"/>
            </a:endParaRPr>
          </a:p>
          <a:p>
            <a:pPr marL="342900" indent="-342900" algn="just" fontAlgn="base">
              <a:buSzPts val="1000"/>
              <a:buFont typeface="Symbol" panose="05050102010706020507" pitchFamily="18" charset="2"/>
              <a:buChar char=""/>
              <a:tabLst>
                <a:tab pos="457200" algn="l"/>
              </a:tabLst>
            </a:pPr>
            <a:r>
              <a:rPr lang="fr-FR" dirty="0">
                <a:solidFill>
                  <a:srgbClr val="00B0F0"/>
                </a:solidFill>
                <a:latin typeface="Calibri" panose="020F0502020204030204" pitchFamily="34" charset="0"/>
              </a:rPr>
              <a:t>Avis rendu le 18 janvier 2024 sur la modification du règlement intérieur de l’organisme</a:t>
            </a:r>
            <a:endParaRPr lang="fr-FR" dirty="0">
              <a:solidFill>
                <a:srgbClr val="00B0F0"/>
              </a:solidFill>
              <a:latin typeface="Calibri" panose="020F0502020204030204" pitchFamily="34" charset="0"/>
              <a:cs typeface="Calibri" panose="020F0502020204030204" pitchFamily="34" charset="0"/>
            </a:endParaRPr>
          </a:p>
          <a:p>
            <a:pPr marL="342900" indent="-342900" algn="just" fontAlgn="base">
              <a:buSzPts val="1000"/>
              <a:buFont typeface="Symbol" panose="05050102010706020507" pitchFamily="18" charset="2"/>
              <a:buChar char=""/>
              <a:tabLst>
                <a:tab pos="457200" algn="l"/>
              </a:tabLst>
            </a:pPr>
            <a:r>
              <a:rPr lang="fr-FR" dirty="0">
                <a:solidFill>
                  <a:srgbClr val="00B0F0"/>
                </a:solidFill>
                <a:latin typeface="Calibri" panose="020F0502020204030204" pitchFamily="34" charset="0"/>
              </a:rPr>
              <a:t>Avis rendu le 20 mars 2024 sur le projet de réorganisation du service prestations familiales</a:t>
            </a:r>
            <a:endParaRPr lang="fr-FR" dirty="0">
              <a:solidFill>
                <a:srgbClr val="00B0F0"/>
              </a:solidFill>
              <a:latin typeface="Calibri" panose="020F0502020204030204" pitchFamily="34" charset="0"/>
              <a:cs typeface="Calibri" panose="020F0502020204030204" pitchFamily="34" charset="0"/>
            </a:endParaRPr>
          </a:p>
          <a:p>
            <a:pPr marL="342900" lvl="0" indent="-342900" algn="just" fontAlgn="base">
              <a:buSzPts val="1000"/>
              <a:buFont typeface="Symbol" panose="05050102010706020507" pitchFamily="18" charset="2"/>
              <a:buChar char=""/>
              <a:tabLst>
                <a:tab pos="457200" algn="l"/>
              </a:tabLst>
            </a:pPr>
            <a:r>
              <a:rPr lang="fr-FR" dirty="0">
                <a:solidFill>
                  <a:srgbClr val="00B0F0"/>
                </a:solidFill>
                <a:latin typeface="Calibri" panose="020F0502020204030204" pitchFamily="34" charset="0"/>
              </a:rPr>
              <a:t>Avis rendu le 16 mai 2024 sur le projet de réorganisation du service comptabilité</a:t>
            </a:r>
            <a:endParaRPr lang="fr-FR" dirty="0">
              <a:solidFill>
                <a:srgbClr val="00B0F0"/>
              </a:solidFill>
              <a:latin typeface="Calibri" panose="020F0502020204030204" pitchFamily="34" charset="0"/>
              <a:cs typeface="Calibri" panose="020F0502020204030204" pitchFamily="34" charset="0"/>
            </a:endParaRPr>
          </a:p>
          <a:p>
            <a:pPr marL="342900" indent="-342900" algn="just" fontAlgn="base">
              <a:buSzPts val="1000"/>
              <a:buFont typeface="Symbol" panose="05050102010706020507" pitchFamily="18" charset="2"/>
              <a:buChar char=""/>
              <a:tabLst>
                <a:tab pos="457200" algn="l"/>
              </a:tabLst>
            </a:pPr>
            <a:r>
              <a:rPr lang="fr-FR" dirty="0">
                <a:solidFill>
                  <a:srgbClr val="00B0F0"/>
                </a:solidFill>
                <a:latin typeface="Calibri" panose="020F0502020204030204" pitchFamily="34" charset="0"/>
              </a:rPr>
              <a:t>Avis rendu le 16 mai 2024 sur le projet de réorganisation du service recouvrement</a:t>
            </a:r>
            <a:endParaRPr lang="fr-FR" dirty="0">
              <a:solidFill>
                <a:srgbClr val="00B0F0"/>
              </a:solidFill>
              <a:latin typeface="Calibri" panose="020F0502020204030204" pitchFamily="34" charset="0"/>
              <a:cs typeface="Calibri" panose="020F0502020204030204" pitchFamily="34" charset="0"/>
            </a:endParaRPr>
          </a:p>
          <a:p>
            <a:pPr marL="342900" indent="-342900" algn="just" fontAlgn="base">
              <a:buSzPts val="1000"/>
              <a:buFont typeface="Symbol" panose="05050102010706020507" pitchFamily="18" charset="2"/>
              <a:buChar char=""/>
              <a:tabLst>
                <a:tab pos="457200" algn="l"/>
              </a:tabLst>
            </a:pPr>
            <a:r>
              <a:rPr lang="fr-FR" dirty="0">
                <a:solidFill>
                  <a:srgbClr val="00B0F0"/>
                </a:solidFill>
                <a:latin typeface="Calibri" panose="020F0502020204030204" pitchFamily="34" charset="0"/>
              </a:rPr>
              <a:t>Avis rendu le 21 juin 2024 sur l’éligibilité au travail à distance de 3 codes emplois</a:t>
            </a:r>
            <a:endParaRPr lang="fr-FR" dirty="0">
              <a:solidFill>
                <a:srgbClr val="00B0F0"/>
              </a:solidFill>
              <a:latin typeface="Calibri" panose="020F0502020204030204" pitchFamily="34" charset="0"/>
              <a:cs typeface="Calibri" panose="020F0502020204030204" pitchFamily="34" charset="0"/>
            </a:endParaRPr>
          </a:p>
          <a:p>
            <a:pPr marL="342900" indent="-342900" algn="just" fontAlgn="base">
              <a:buSzPts val="1000"/>
              <a:buFont typeface="Symbol" panose="05050102010706020507" pitchFamily="18" charset="2"/>
              <a:buChar char=""/>
              <a:tabLst>
                <a:tab pos="457200" algn="l"/>
              </a:tabLst>
            </a:pPr>
            <a:r>
              <a:rPr lang="fr-FR" dirty="0">
                <a:solidFill>
                  <a:srgbClr val="00B0F0"/>
                </a:solidFill>
                <a:latin typeface="Calibri" panose="020F0502020204030204" pitchFamily="34" charset="0"/>
              </a:rPr>
              <a:t>Avis rendu le 21 juin 2024 sur la note d’organisation et d’objectifs de la Plateforme de service</a:t>
            </a:r>
            <a:endParaRPr lang="fr-FR" dirty="0">
              <a:solidFill>
                <a:srgbClr val="00B0F0"/>
              </a:solidFill>
              <a:latin typeface="Calibri" panose="020F0502020204030204" pitchFamily="34" charset="0"/>
              <a:cs typeface="Calibri" panose="020F0502020204030204" pitchFamily="34" charset="0"/>
            </a:endParaRPr>
          </a:p>
          <a:p>
            <a:pPr marL="342900" indent="-342900" algn="just" fontAlgn="base">
              <a:buSzPts val="1000"/>
              <a:buFont typeface="Symbol" panose="05050102010706020507" pitchFamily="18" charset="2"/>
              <a:buChar char=""/>
              <a:tabLst>
                <a:tab pos="457200" algn="l"/>
              </a:tabLst>
            </a:pPr>
            <a:r>
              <a:rPr lang="fr-FR" dirty="0">
                <a:solidFill>
                  <a:srgbClr val="00B0F0"/>
                </a:solidFill>
                <a:latin typeface="Calibri" panose="020F0502020204030204" pitchFamily="34" charset="0"/>
              </a:rPr>
              <a:t>Avis rendu le 21 juin 2024 sur le projet d’accueil commun CPAM – CAF de BRUAY</a:t>
            </a:r>
            <a:endParaRPr lang="fr-FR" dirty="0">
              <a:solidFill>
                <a:srgbClr val="00B0F0"/>
              </a:solidFill>
              <a:latin typeface="Calibri" panose="020F0502020204030204" pitchFamily="34" charset="0"/>
              <a:cs typeface="Calibri" panose="020F0502020204030204" pitchFamily="34" charset="0"/>
            </a:endParaRPr>
          </a:p>
          <a:p>
            <a:pPr marL="342900" indent="-342900" algn="just">
              <a:buSzPts val="1000"/>
              <a:buFont typeface="Symbol" panose="05050102010706020507" pitchFamily="18" charset="2"/>
              <a:buChar char=""/>
            </a:pPr>
            <a:r>
              <a:rPr lang="fr-FR" dirty="0">
                <a:solidFill>
                  <a:srgbClr val="00B0F0"/>
                </a:solidFill>
                <a:latin typeface="Calibri"/>
                <a:cs typeface="Calibri"/>
              </a:rPr>
              <a:t>Avis rendu le 30 octobre 2024 sur la modification du règlement intérieur de l'organisme : intégration de la mise en place de badges d'authentification du personnel et des </a:t>
            </a:r>
            <a:r>
              <a:rPr lang="fr-FR">
                <a:solidFill>
                  <a:srgbClr val="00B0F0"/>
                </a:solidFill>
                <a:latin typeface="Calibri"/>
                <a:cs typeface="Calibri"/>
              </a:rPr>
              <a:t>visiteurs</a:t>
            </a:r>
            <a:endParaRPr lang="fr-FR">
              <a:solidFill>
                <a:srgbClr val="000000"/>
              </a:solidFill>
              <a:latin typeface="Times New Roman"/>
              <a:cs typeface="Times New Roman"/>
            </a:endParaRPr>
          </a:p>
        </p:txBody>
      </p:sp>
    </p:spTree>
    <p:extLst>
      <p:ext uri="{BB962C8B-B14F-4D97-AF65-F5344CB8AC3E}">
        <p14:creationId xmlns:p14="http://schemas.microsoft.com/office/powerpoint/2010/main" val="9976248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85C8A8-8558-1525-44EF-10CA388B676A}"/>
              </a:ext>
            </a:extLst>
          </p:cNvPr>
          <p:cNvSpPr txBox="1"/>
          <p:nvPr/>
        </p:nvSpPr>
        <p:spPr>
          <a:xfrm>
            <a:off x="1365958" y="1857789"/>
            <a:ext cx="9452171" cy="2954655"/>
          </a:xfrm>
          <a:prstGeom prst="rect">
            <a:avLst/>
          </a:prstGeom>
          <a:noFill/>
        </p:spPr>
        <p:txBody>
          <a:bodyPr wrap="square" lIns="91440" tIns="45720" rIns="91440" bIns="45720" rtlCol="0" anchor="t">
            <a:spAutoFit/>
          </a:bodyPr>
          <a:lstStyle/>
          <a:p>
            <a:pPr algn="just"/>
            <a:r>
              <a:rPr lang="fr-FR" sz="2800" b="1" dirty="0">
                <a:solidFill>
                  <a:schemeClr val="accent6">
                    <a:lumMod val="50000"/>
                  </a:schemeClr>
                </a:solidFill>
              </a:rPr>
              <a:t>Les éléments d'analyse portant sur les écarts entre le budget prévisionnel et le budget réalisé (D.2315-38 C. Trav.) :</a:t>
            </a:r>
          </a:p>
          <a:p>
            <a:pPr algn="just"/>
            <a:endParaRPr lang="fr-FR" sz="2000" i="1" dirty="0"/>
          </a:p>
          <a:p>
            <a:pPr marL="342900" indent="-342900" algn="just">
              <a:buFont typeface="Wingdings" panose="05000000000000000000" pitchFamily="2" charset="2"/>
              <a:buChar char="ü"/>
            </a:pPr>
            <a:r>
              <a:rPr lang="fr-FR" sz="2200" i="1"/>
              <a:t> Moins de chèques vacances que prévu (11 800€)</a:t>
            </a:r>
            <a:endParaRPr lang="fr-FR" sz="2200" i="1" dirty="0"/>
          </a:p>
          <a:p>
            <a:pPr marL="342900" indent="-342900" algn="just">
              <a:buFont typeface="Wingdings" panose="05000000000000000000" pitchFamily="2" charset="2"/>
              <a:buChar char="ü"/>
            </a:pPr>
            <a:r>
              <a:rPr lang="fr-FR" sz="2200" i="1" dirty="0"/>
              <a:t>16 000€ de plus pour </a:t>
            </a:r>
            <a:r>
              <a:rPr lang="fr-FR" sz="2200" i="1" err="1"/>
              <a:t>noel</a:t>
            </a:r>
            <a:r>
              <a:rPr lang="fr-FR" sz="2200" i="1" dirty="0"/>
              <a:t> (majoration de 20€ par </a:t>
            </a:r>
            <a:r>
              <a:rPr lang="fr-FR" sz="2200" i="1"/>
              <a:t>agent)</a:t>
            </a:r>
            <a:endParaRPr lang="fr-FR"/>
          </a:p>
          <a:p>
            <a:pPr marL="342900" indent="-342900" algn="just">
              <a:buFont typeface="Wingdings" panose="05000000000000000000" pitchFamily="2" charset="2"/>
              <a:buChar char="ü"/>
            </a:pPr>
            <a:r>
              <a:rPr lang="fr-FR" sz="2200" i="1"/>
              <a:t>13000€ de dotation annuelle en plus</a:t>
            </a:r>
            <a:endParaRPr lang="fr-FR"/>
          </a:p>
          <a:p>
            <a:pPr marL="342900" indent="-342900" algn="just">
              <a:buFont typeface="Wingdings" panose="05000000000000000000" pitchFamily="2" charset="2"/>
              <a:buChar char="ü"/>
            </a:pPr>
            <a:r>
              <a:rPr lang="fr-FR" sz="2200" i="1" dirty="0"/>
              <a:t>2800€ de </a:t>
            </a:r>
            <a:r>
              <a:rPr lang="fr-FR" sz="2200" i="1"/>
              <a:t>remboursement chèques déjeuner en plus</a:t>
            </a:r>
            <a:endParaRPr lang="fr-FR"/>
          </a:p>
          <a:p>
            <a:pPr marL="342900" indent="-342900" algn="just">
              <a:buFont typeface="Wingdings" panose="05000000000000000000" pitchFamily="2" charset="2"/>
              <a:buChar char="ü"/>
            </a:pPr>
            <a:r>
              <a:rPr lang="fr-FR" sz="2200" i="1" dirty="0"/>
              <a:t>L'aide aux loisirs n'a pas été mis en place en 2024;.</a:t>
            </a:r>
            <a:endParaRPr lang="fr-FR" dirty="0"/>
          </a:p>
        </p:txBody>
      </p:sp>
    </p:spTree>
    <p:extLst>
      <p:ext uri="{BB962C8B-B14F-4D97-AF65-F5344CB8AC3E}">
        <p14:creationId xmlns:p14="http://schemas.microsoft.com/office/powerpoint/2010/main" val="40062618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6867CE8-112E-C01B-AF4E-3728A3496636}"/>
              </a:ext>
            </a:extLst>
          </p:cNvPr>
          <p:cNvSpPr/>
          <p:nvPr/>
        </p:nvSpPr>
        <p:spPr>
          <a:xfrm>
            <a:off x="3161212" y="1150374"/>
            <a:ext cx="6000206"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dirty="0">
                <a:solidFill>
                  <a:schemeClr val="accent6">
                    <a:lumMod val="50000"/>
                  </a:schemeClr>
                </a:solidFill>
              </a:rPr>
              <a:t>Les évènements notables de 2024</a:t>
            </a:r>
          </a:p>
        </p:txBody>
      </p:sp>
      <p:sp>
        <p:nvSpPr>
          <p:cNvPr id="8" name="Rectangle : coins arrondis 7">
            <a:extLst>
              <a:ext uri="{FF2B5EF4-FFF2-40B4-BE49-F238E27FC236}">
                <a16:creationId xmlns:a16="http://schemas.microsoft.com/office/drawing/2014/main" id="{AE8D1081-5D5F-DBE8-198D-59456A90D2A6}"/>
              </a:ext>
            </a:extLst>
          </p:cNvPr>
          <p:cNvSpPr/>
          <p:nvPr/>
        </p:nvSpPr>
        <p:spPr>
          <a:xfrm>
            <a:off x="1002890" y="2379406"/>
            <a:ext cx="10117394" cy="367652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fontAlgn="base">
              <a:buSzPts val="1000"/>
              <a:buFont typeface="Symbol" panose="05050102010706020507" pitchFamily="18" charset="2"/>
              <a:buChar char=""/>
              <a:tabLst>
                <a:tab pos="457200" algn="l"/>
              </a:tabLst>
            </a:pPr>
            <a:r>
              <a:rPr lang="fr-FR" dirty="0">
                <a:solidFill>
                  <a:schemeClr val="bg1"/>
                </a:solidFill>
                <a:latin typeface="Calibri"/>
                <a:cs typeface="Calibri"/>
              </a:rPr>
              <a:t>La création d'une commission déménagement</a:t>
            </a:r>
          </a:p>
          <a:p>
            <a:pPr>
              <a:buSzPts val="1000"/>
              <a:tabLst>
                <a:tab pos="457200" algn="l"/>
              </a:tabLst>
            </a:pPr>
            <a:r>
              <a:rPr lang="fr-FR" dirty="0">
                <a:solidFill>
                  <a:schemeClr val="bg1"/>
                </a:solidFill>
                <a:latin typeface="Calibri"/>
                <a:cs typeface="Calibri"/>
              </a:rPr>
              <a:t>Pour anticiper les besoins du CSE sur le futur site de la CAF d'ARRAS</a:t>
            </a:r>
          </a:p>
          <a:p>
            <a:pPr>
              <a:buSzPts val="1000"/>
              <a:tabLst>
                <a:tab pos="457200" algn="l"/>
              </a:tabLst>
            </a:pPr>
            <a:endParaRPr lang="fr-FR" dirty="0">
              <a:solidFill>
                <a:schemeClr val="bg1"/>
              </a:solidFill>
              <a:latin typeface="Calibri"/>
              <a:ea typeface="Calibri"/>
              <a:cs typeface="Calibri"/>
            </a:endParaRPr>
          </a:p>
          <a:p>
            <a:pPr marL="342900" indent="-342900">
              <a:buFont typeface="Symbol,Sans-Serif"/>
              <a:buChar char=""/>
              <a:tabLst>
                <a:tab pos="457200" algn="l"/>
              </a:tabLst>
            </a:pPr>
            <a:r>
              <a:rPr lang="fr-FR" dirty="0">
                <a:solidFill>
                  <a:schemeClr val="bg1"/>
                </a:solidFill>
                <a:latin typeface="Calibri"/>
                <a:ea typeface="Calibri"/>
                <a:cs typeface="Calibri"/>
              </a:rPr>
              <a:t>La création d'une commission Stella</a:t>
            </a:r>
            <a:endParaRPr lang="en-US">
              <a:solidFill>
                <a:schemeClr val="bg1"/>
              </a:solidFill>
              <a:latin typeface="Calibri"/>
              <a:ea typeface="Calibri"/>
              <a:cs typeface="Calibri"/>
            </a:endParaRPr>
          </a:p>
          <a:p>
            <a:pPr>
              <a:tabLst>
                <a:tab pos="457200" algn="l"/>
              </a:tabLst>
            </a:pPr>
            <a:r>
              <a:rPr lang="fr-FR" dirty="0">
                <a:solidFill>
                  <a:schemeClr val="bg1"/>
                </a:solidFill>
                <a:latin typeface="Calibri"/>
                <a:ea typeface="Calibri"/>
                <a:cs typeface="Calibri"/>
              </a:rPr>
              <a:t>Pour répondre aux problématiques concernant l'appartement de Stella</a:t>
            </a:r>
            <a:endParaRPr lang="fr-FR" dirty="0">
              <a:solidFill>
                <a:schemeClr val="bg1"/>
              </a:solidFill>
            </a:endParaRPr>
          </a:p>
          <a:p>
            <a:pPr>
              <a:buSzPts val="1000"/>
              <a:tabLst>
                <a:tab pos="457200" algn="l"/>
              </a:tabLst>
            </a:pPr>
            <a:endParaRPr lang="fr-FR" dirty="0">
              <a:solidFill>
                <a:schemeClr val="bg1"/>
              </a:solidFill>
              <a:latin typeface="Calibri"/>
              <a:cs typeface="Calibri"/>
            </a:endParaRPr>
          </a:p>
          <a:p>
            <a:pPr marL="342900" indent="-342900">
              <a:buSzPts val="1000"/>
              <a:buFont typeface="Symbol" panose="05050102010706020507" pitchFamily="18" charset="2"/>
              <a:buChar char=""/>
              <a:tabLst>
                <a:tab pos="457200" algn="l"/>
              </a:tabLst>
            </a:pPr>
            <a:r>
              <a:rPr lang="fr-FR" dirty="0">
                <a:solidFill>
                  <a:schemeClr val="bg1"/>
                </a:solidFill>
                <a:latin typeface="Calibri"/>
                <a:cs typeface="Calibri"/>
              </a:rPr>
              <a:t>L'inspection à la PFS décidée par les élus </a:t>
            </a:r>
            <a:endParaRPr lang="fr-FR" dirty="0">
              <a:solidFill>
                <a:schemeClr val="bg1"/>
              </a:solidFill>
              <a:latin typeface="Tw Cen MT" panose="020B0602020104020603"/>
              <a:cs typeface="Calibri"/>
            </a:endParaRPr>
          </a:p>
          <a:p>
            <a:pPr>
              <a:buSzPts val="1000"/>
              <a:tabLst>
                <a:tab pos="457200" algn="l"/>
              </a:tabLst>
            </a:pPr>
            <a:r>
              <a:rPr lang="fr-FR" dirty="0">
                <a:solidFill>
                  <a:schemeClr val="bg1"/>
                </a:solidFill>
              </a:rPr>
              <a:t>Pour accompagner au mieux un service en "souffrance" et être force de proposition pour trouver des voies d'amélioration avec la direction.</a:t>
            </a:r>
          </a:p>
          <a:p>
            <a:pPr lvl="0">
              <a:buSzPts val="1000"/>
              <a:tabLst>
                <a:tab pos="457200" algn="l"/>
              </a:tabLst>
            </a:pPr>
            <a:endParaRPr lang="fr-FR" dirty="0">
              <a:solidFill>
                <a:schemeClr val="bg1"/>
              </a:solidFill>
              <a:latin typeface="Tw Cen MT"/>
            </a:endParaRPr>
          </a:p>
          <a:p>
            <a:pPr fontAlgn="base">
              <a:tabLst>
                <a:tab pos="457200" algn="l"/>
              </a:tabLst>
            </a:pPr>
            <a:endParaRPr lang="fr-FR" dirty="0">
              <a:solidFill>
                <a:srgbClr val="00B0F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8339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65E2D7E-B7BD-404F-9F71-D6620D37B9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1D85C8A8-8558-1525-44EF-10CA388B676A}"/>
              </a:ext>
            </a:extLst>
          </p:cNvPr>
          <p:cNvSpPr txBox="1"/>
          <p:nvPr/>
        </p:nvSpPr>
        <p:spPr>
          <a:xfrm>
            <a:off x="694699" y="966651"/>
            <a:ext cx="4767777" cy="5126043"/>
          </a:xfrm>
          <a:prstGeom prst="rect">
            <a:avLst/>
          </a:prstGeom>
        </p:spPr>
        <p:txBody>
          <a:bodyPr vert="horz" lIns="91440" tIns="45720" rIns="91440" bIns="45720" rtlCol="0" anchor="t">
            <a:normAutofit/>
          </a:bodyPr>
          <a:lstStyle/>
          <a:p>
            <a:pPr algn="ctr">
              <a:lnSpc>
                <a:spcPct val="110000"/>
              </a:lnSpc>
              <a:spcBef>
                <a:spcPct val="0"/>
              </a:spcBef>
              <a:spcAft>
                <a:spcPts val="600"/>
              </a:spcAft>
              <a:buClr>
                <a:schemeClr val="tx1"/>
              </a:buClr>
            </a:pPr>
            <a:r>
              <a:rPr lang="en-US" sz="2800" b="1" dirty="0">
                <a:ln w="3175" cmpd="sng">
                  <a:noFill/>
                </a:ln>
                <a:solidFill>
                  <a:schemeClr val="accent6">
                    <a:lumMod val="50000"/>
                  </a:schemeClr>
                </a:solidFill>
                <a:latin typeface="+mj-lt"/>
                <a:ea typeface="+mj-ea"/>
                <a:cs typeface="+mj-cs"/>
              </a:rPr>
              <a:t>LES REUNIONS DES COMMISSIONS </a:t>
            </a:r>
          </a:p>
          <a:p>
            <a:pPr defTabSz="914400">
              <a:lnSpc>
                <a:spcPct val="110000"/>
              </a:lnSpc>
              <a:spcAft>
                <a:spcPts val="600"/>
              </a:spcAft>
              <a:buClr>
                <a:schemeClr val="tx1"/>
              </a:buClr>
            </a:pPr>
            <a:r>
              <a:rPr lang="en-US" sz="1600" b="1" cap="all" dirty="0"/>
              <a:t>LES COMMISSIONS OBLIGATOIRES :</a:t>
            </a:r>
          </a:p>
          <a:p>
            <a:pPr indent="-228600" defTabSz="914400">
              <a:lnSpc>
                <a:spcPct val="110000"/>
              </a:lnSpc>
              <a:spcAft>
                <a:spcPts val="600"/>
              </a:spcAft>
              <a:buClr>
                <a:schemeClr val="tx1"/>
              </a:buClr>
              <a:buFont typeface="Arial" panose="020B0604020202020204" pitchFamily="34" charset="0"/>
              <a:buChar char="•"/>
            </a:pPr>
            <a:r>
              <a:rPr lang="fr-FR" sz="1600" dirty="0"/>
              <a:t>La commission LOGEMENT : aucune réunion</a:t>
            </a:r>
          </a:p>
          <a:p>
            <a:pPr indent="-228600" defTabSz="914400">
              <a:lnSpc>
                <a:spcPct val="110000"/>
              </a:lnSpc>
              <a:spcAft>
                <a:spcPts val="600"/>
              </a:spcAft>
              <a:buClr>
                <a:schemeClr val="tx1"/>
              </a:buClr>
              <a:buFont typeface="Arial" panose="020B0604020202020204" pitchFamily="34" charset="0"/>
              <a:buChar char="•"/>
            </a:pPr>
            <a:r>
              <a:rPr lang="fr-FR" sz="1600" dirty="0"/>
              <a:t>La commission FORMATION PROFESSIONNELLE : 1 réunion le 13 décembre 2024</a:t>
            </a:r>
          </a:p>
          <a:p>
            <a:pPr indent="-228600" defTabSz="914400">
              <a:lnSpc>
                <a:spcPct val="110000"/>
              </a:lnSpc>
              <a:spcAft>
                <a:spcPts val="600"/>
              </a:spcAft>
              <a:buClr>
                <a:schemeClr val="tx1"/>
              </a:buClr>
              <a:buFont typeface="Arial" panose="020B0604020202020204" pitchFamily="34" charset="0"/>
              <a:buChar char="•"/>
            </a:pPr>
            <a:r>
              <a:rPr lang="fr-FR" sz="1600" dirty="0"/>
              <a:t>La commission EGALITE HOMMES-FEMMES : 1 réunion le 19 septembre 2024</a:t>
            </a:r>
          </a:p>
          <a:p>
            <a:pPr indent="-228600" defTabSz="914400">
              <a:lnSpc>
                <a:spcPct val="110000"/>
              </a:lnSpc>
              <a:spcAft>
                <a:spcPts val="600"/>
              </a:spcAft>
              <a:buClr>
                <a:schemeClr val="tx1"/>
              </a:buClr>
              <a:buFont typeface="Arial" panose="020B0604020202020204" pitchFamily="34" charset="0"/>
              <a:buChar char="•"/>
            </a:pPr>
            <a:endParaRPr lang="fr-FR" sz="1400" dirty="0"/>
          </a:p>
          <a:p>
            <a:pPr defTabSz="914400">
              <a:lnSpc>
                <a:spcPct val="110000"/>
              </a:lnSpc>
              <a:spcAft>
                <a:spcPts val="600"/>
              </a:spcAft>
              <a:buClr>
                <a:schemeClr val="tx1"/>
              </a:buClr>
            </a:pPr>
            <a:r>
              <a:rPr lang="en-US" sz="1600" b="1" cap="small" dirty="0"/>
              <a:t>LA COMMISSION LOISIRS :</a:t>
            </a:r>
            <a:endParaRPr lang="en-US" sz="1600" i="1" cap="small" dirty="0"/>
          </a:p>
          <a:p>
            <a:pPr indent="-228600" algn="just" defTabSz="914400">
              <a:lnSpc>
                <a:spcPct val="110000"/>
              </a:lnSpc>
              <a:spcAft>
                <a:spcPts val="600"/>
              </a:spcAft>
              <a:buClr>
                <a:schemeClr val="tx1"/>
              </a:buClr>
              <a:buFont typeface="Arial" panose="020B0604020202020204" pitchFamily="34" charset="0"/>
              <a:buChar char="•"/>
            </a:pPr>
            <a:r>
              <a:rPr lang="en-US" sz="1600" dirty="0"/>
              <a:t>La commission </a:t>
            </a:r>
            <a:r>
              <a:rPr lang="en-US" sz="1600" dirty="0" err="1"/>
              <a:t>loisirs</a:t>
            </a:r>
            <a:r>
              <a:rPr lang="en-US" sz="1600" dirty="0"/>
              <a:t> (</a:t>
            </a:r>
            <a:r>
              <a:rPr lang="en-US" sz="1600" dirty="0" err="1"/>
              <a:t>en</a:t>
            </a:r>
            <a:r>
              <a:rPr lang="en-US" sz="1600" dirty="0"/>
              <a:t> charge des propositions de sorties, voyages, </a:t>
            </a:r>
            <a:r>
              <a:rPr lang="en-US" sz="1600" dirty="0" err="1"/>
              <a:t>arbre</a:t>
            </a:r>
            <a:r>
              <a:rPr lang="en-US" sz="1600" dirty="0"/>
              <a:t> de </a:t>
            </a:r>
            <a:r>
              <a:rPr lang="en-US" sz="1600" dirty="0" err="1"/>
              <a:t>noël</a:t>
            </a:r>
            <a:r>
              <a:rPr lang="en-US" sz="1600" dirty="0"/>
              <a:t>) </a:t>
            </a:r>
            <a:r>
              <a:rPr lang="en-US" sz="1600" dirty="0" err="1"/>
              <a:t>s’est</a:t>
            </a:r>
            <a:r>
              <a:rPr lang="en-US" sz="1600" dirty="0"/>
              <a:t> </a:t>
            </a:r>
            <a:r>
              <a:rPr lang="en-US" sz="1600" dirty="0" err="1"/>
              <a:t>réunie</a:t>
            </a:r>
            <a:r>
              <a:rPr lang="en-US" sz="1600" dirty="0"/>
              <a:t> 5 </a:t>
            </a:r>
            <a:r>
              <a:rPr lang="en-US" sz="1600" dirty="0" err="1"/>
              <a:t>fois</a:t>
            </a:r>
            <a:r>
              <a:rPr lang="en-US" sz="1600" dirty="0"/>
              <a:t> sur </a:t>
            </a:r>
            <a:r>
              <a:rPr lang="en-US" sz="1600" dirty="0" err="1"/>
              <a:t>l'année</a:t>
            </a:r>
            <a:r>
              <a:rPr lang="en-US" sz="1600" dirty="0"/>
              <a:t> - </a:t>
            </a:r>
            <a:r>
              <a:rPr lang="en-US" sz="1600" dirty="0" err="1"/>
              <a:t>principalement</a:t>
            </a:r>
            <a:r>
              <a:rPr lang="en-US" sz="1600" dirty="0"/>
              <a:t> </a:t>
            </a:r>
            <a:r>
              <a:rPr lang="en-US" sz="1600" dirty="0" err="1"/>
              <a:t>en</a:t>
            </a:r>
            <a:r>
              <a:rPr lang="en-US" sz="1600" dirty="0"/>
              <a:t> teams - pour des raisons </a:t>
            </a:r>
            <a:r>
              <a:rPr lang="en-US" sz="1600" dirty="0" err="1"/>
              <a:t>logistiques</a:t>
            </a:r>
            <a:r>
              <a:rPr lang="en-US" sz="1600" dirty="0"/>
              <a:t>. </a:t>
            </a:r>
          </a:p>
        </p:txBody>
      </p:sp>
      <p:pic>
        <p:nvPicPr>
          <p:cNvPr id="5" name="Image 4">
            <a:extLst>
              <a:ext uri="{FF2B5EF4-FFF2-40B4-BE49-F238E27FC236}">
                <a16:creationId xmlns:a16="http://schemas.microsoft.com/office/drawing/2014/main" id="{C345DC00-7BF8-4F6A-F771-6E3B7094E8DD}"/>
              </a:ext>
            </a:extLst>
          </p:cNvPr>
          <p:cNvPicPr>
            <a:picLocks noChangeAspect="1"/>
          </p:cNvPicPr>
          <p:nvPr/>
        </p:nvPicPr>
        <p:blipFill>
          <a:blip r:embed="rId4"/>
          <a:stretch>
            <a:fillRect/>
          </a:stretch>
        </p:blipFill>
        <p:spPr>
          <a:xfrm>
            <a:off x="5724525" y="858332"/>
            <a:ext cx="5553701" cy="5234363"/>
          </a:xfrm>
          <a:prstGeom prst="rect">
            <a:avLst/>
          </a:prstGeom>
        </p:spPr>
      </p:pic>
      <p:pic>
        <p:nvPicPr>
          <p:cNvPr id="16" name="Picture 15">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AutoShape 2" descr="Fonctionnement du CSE | CGT THCB">
            <a:extLst>
              <a:ext uri="{FF2B5EF4-FFF2-40B4-BE49-F238E27FC236}">
                <a16:creationId xmlns:a16="http://schemas.microsoft.com/office/drawing/2014/main" id="{3734143B-4941-7B6B-CF75-CDE2AF28F0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494126053"/>
      </p:ext>
    </p:extLst>
  </p:cSld>
  <p:clrMapOvr>
    <a:masterClrMapping/>
  </p:clrMapOvr>
</p:sld>
</file>

<file path=ppt/theme/theme1.xml><?xml version="1.0" encoding="utf-8"?>
<a:theme xmlns:a="http://schemas.openxmlformats.org/drawingml/2006/main" name="Ronds dans l’eau">
  <a:themeElements>
    <a:clrScheme name="Ronds dans l’eau">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Ronds dans l’eau">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onds dans l’eau">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972de9b-3ad9-4991-a252-a4297829d798" xsi:nil="true"/>
    <lcf76f155ced4ddcb4097134ff3c332f xmlns="e68b7269-7a16-4eab-86ad-a3d3585f86d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98E27F7C03D6C46B093AE6B8C342B3A" ma:contentTypeVersion="12" ma:contentTypeDescription="Crée un document." ma:contentTypeScope="" ma:versionID="16290fc3d19748e06f5cee14a757dc23">
  <xsd:schema xmlns:xsd="http://www.w3.org/2001/XMLSchema" xmlns:xs="http://www.w3.org/2001/XMLSchema" xmlns:p="http://schemas.microsoft.com/office/2006/metadata/properties" xmlns:ns2="e68b7269-7a16-4eab-86ad-a3d3585f86da" xmlns:ns3="3972de9b-3ad9-4991-a252-a4297829d798" targetNamespace="http://schemas.microsoft.com/office/2006/metadata/properties" ma:root="true" ma:fieldsID="794eb5b96289fc58ce876158166f5790" ns2:_="" ns3:_="">
    <xsd:import namespace="e68b7269-7a16-4eab-86ad-a3d3585f86da"/>
    <xsd:import namespace="3972de9b-3ad9-4991-a252-a4297829d79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8b7269-7a16-4eab-86ad-a3d3585f86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6d3a89c3-dfa8-4892-b639-3079eaac7cb9"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72de9b-3ad9-4991-a252-a4297829d79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eb2cca8-8519-41e5-a90c-dc693fbfc1cd}" ma:internalName="TaxCatchAll" ma:showField="CatchAllData" ma:web="3972de9b-3ad9-4991-a252-a4297829d7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CC9BCA-0EDF-4C38-B994-B12464F26D29}">
  <ds:schemaRefs>
    <ds:schemaRef ds:uri="3972de9b-3ad9-4991-a252-a4297829d798"/>
    <ds:schemaRef ds:uri="e68b7269-7a16-4eab-86ad-a3d3585f86d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2EF7D35-0D4B-4FB3-96E3-EF1FE77C5FE7}">
  <ds:schemaRefs>
    <ds:schemaRef ds:uri="http://schemas.microsoft.com/sharepoint/v3/contenttype/forms"/>
  </ds:schemaRefs>
</ds:datastoreItem>
</file>

<file path=customXml/itemProps3.xml><?xml version="1.0" encoding="utf-8"?>
<ds:datastoreItem xmlns:ds="http://schemas.openxmlformats.org/officeDocument/2006/customXml" ds:itemID="{3CCF462E-77F4-440A-A1B6-72918428DF6D}"/>
</file>

<file path=docProps/app.xml><?xml version="1.0" encoding="utf-8"?>
<Properties xmlns="http://schemas.openxmlformats.org/officeDocument/2006/extended-properties" xmlns:vt="http://schemas.openxmlformats.org/officeDocument/2006/docPropsVTypes">
  <Template>TM04033925[[fn=Ronds dans l’eau]]</Template>
  <TotalTime>2698</TotalTime>
  <Words>6886</Words>
  <Application>Microsoft Office PowerPoint</Application>
  <PresentationFormat>Widescreen</PresentationFormat>
  <Paragraphs>726</Paragraphs>
  <Slides>85</Slides>
  <Notes>1</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Ronds dans l’eau</vt:lpstr>
      <vt:lpstr>RAPPORT ANNUEL D’ACTIVITÉ ET DE GESTION</vt:lpstr>
      <vt:lpstr>PowerPoint Presentation</vt:lpstr>
      <vt:lpstr>PowerPoint Presentation</vt:lpstr>
      <vt:lpstr>INFORMATIONS RELATIVES  A L’ORGANISATION INTERNE DU CSE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 REGLEMENTS INTERIEURS</vt:lpstr>
      <vt:lpstr>LE FONCTIONNEMENT DU CSE</vt:lpstr>
      <vt:lpstr>PowerPoint Presentation</vt:lpstr>
      <vt:lpstr>PowerPoint Presentation</vt:lpstr>
      <vt:lpstr>PowerPoint Presentation</vt:lpstr>
      <vt:lpstr>PowerPoint Presentation</vt:lpstr>
      <vt:lpstr>LES ŒUVRES SOCIALES DU CSE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 ANCV CLASSIQUES</vt:lpstr>
      <vt:lpstr>LES ANCV CLASSIQUES</vt:lpstr>
      <vt:lpstr>LES ANCV CLASSIQUES</vt:lpstr>
      <vt:lpstr>LES ANCV CONNECT</vt:lpstr>
      <vt:lpstr>LES ANCV CONNECT</vt:lpstr>
      <vt:lpstr>LES ANCV CONNECT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 ROLE ECONOMIQUE DU CSE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RAPPORT ANNUEL D’ACTIVITE ET DE GESTION</dc:title>
  <dc:creator>Laetitia GOUJARD-LEDUC 623</dc:creator>
  <cp:lastModifiedBy>Laetitia GOUJARD-LEDUC 623</cp:lastModifiedBy>
  <cp:revision>3585</cp:revision>
  <dcterms:created xsi:type="dcterms:W3CDTF">2023-03-29T10:39:02Z</dcterms:created>
  <dcterms:modified xsi:type="dcterms:W3CDTF">2025-04-11T13:17:00Z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0x010100B98E27F7C03D6C46B093AE6B8C342B3A</vt:lpwstr>
  </property>
  <property fmtid="{D5CDD505-2E9C-101B-9397-08002B2CF9AE}" pid="3" name="MediaServiceImageTags">
    <vt:lpwstr/>
  </property>
  <property fmtid="{D5CDD505-2E9C-101B-9397-08002B2CF9AE}" pid="4" name="Order">
    <vt:lpwstr>230600.000000000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